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iMctiGZ8Y86FPfLSVJ/fuJJGcF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FE5B06-E922-480E-AB5C-0F2D133B77BD}">
  <a:tblStyle styleId="{EAFE5B06-E922-480E-AB5C-0F2D133B77BD}"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Eligibility for directors: </a:t>
            </a:r>
            <a:endParaRPr b="0" i="0" sz="1200" u="none" strike="noStrike">
              <a:solidFill>
                <a:schemeClr val="dk1"/>
              </a:solidFill>
              <a:latin typeface="Calibri"/>
              <a:ea typeface="Calibri"/>
              <a:cs typeface="Calibri"/>
              <a:sym typeface="Calibri"/>
            </a:endParaRPr>
          </a:p>
          <a:p>
            <a:pPr indent="-304800" lvl="1" marL="9144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categories of ineligibility</a:t>
            </a:r>
            <a:endParaRPr b="0" i="0" sz="1200" u="none" strike="noStrike">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lang="en-US"/>
              <a:t>Reason: ensure that there is no conflict of interest for recent staff members or individuals who want to be a part of the Society but are not successful or are not in good standing cannot join the board with a negative influence</a:t>
            </a:r>
            <a:endParaRPr/>
          </a:p>
          <a:p>
            <a:pPr indent="0" lvl="0" marL="0" rtl="0" algn="l">
              <a:spcBef>
                <a:spcPts val="0"/>
              </a:spcBef>
              <a:spcAft>
                <a:spcPts val="0"/>
              </a:spcAft>
              <a:buNone/>
            </a:pPr>
            <a:r>
              <a:t/>
            </a:r>
            <a:endParaRPr/>
          </a:p>
        </p:txBody>
      </p:sp>
      <p:sp>
        <p:nvSpPr>
          <p:cNvPr id="148" name="Google Shape;14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81f2e26a0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g981f2e26a0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Nominations: simplified process</a:t>
            </a:r>
            <a:endParaRPr b="0" i="0" sz="1200" u="none" strike="noStrike">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lang="en-US"/>
              <a:t>Board of Directors gets to decide</a:t>
            </a:r>
            <a:endParaRPr/>
          </a:p>
          <a:p>
            <a:pPr indent="-317500" lvl="2" marL="1371600" rtl="0" algn="l">
              <a:spcBef>
                <a:spcPts val="0"/>
              </a:spcBef>
              <a:spcAft>
                <a:spcPts val="0"/>
              </a:spcAft>
              <a:buSzPts val="1400"/>
              <a:buChar char="■"/>
            </a:pPr>
            <a:r>
              <a:rPr lang="en-US"/>
              <a:t>Last year we did a very open call and the process didn’t seem to be that much more beneficial than Board determined</a:t>
            </a:r>
            <a:endParaRPr/>
          </a:p>
          <a:p>
            <a:pPr indent="-317500" lvl="0" marL="457200" rtl="0" algn="l">
              <a:spcBef>
                <a:spcPts val="0"/>
              </a:spcBef>
              <a:spcAft>
                <a:spcPts val="0"/>
              </a:spcAft>
              <a:buSzPts val="1400"/>
              <a:buChar char="●"/>
            </a:pPr>
            <a:r>
              <a:rPr lang="en-US"/>
              <a:t>Voting Rights</a:t>
            </a:r>
            <a:endParaRPr/>
          </a:p>
          <a:p>
            <a:pPr indent="-317500" lvl="1" marL="914400" rtl="0" algn="l">
              <a:spcBef>
                <a:spcPts val="0"/>
              </a:spcBef>
              <a:spcAft>
                <a:spcPts val="0"/>
              </a:spcAft>
              <a:buSzPts val="1400"/>
              <a:buChar char="○"/>
            </a:pPr>
            <a:r>
              <a:rPr lang="en-US"/>
              <a:t>Voting Rights given to Board member if they have to be appointed mid-Term, without calling an additional Special Meeting</a:t>
            </a:r>
            <a:endParaRPr/>
          </a:p>
        </p:txBody>
      </p:sp>
      <p:sp>
        <p:nvSpPr>
          <p:cNvPr id="155" name="Google Shape;155;g981f2e26a0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ee1227d51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g9ee1227d51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of societies act:</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appointment, removal, powers, remuneration</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US"/>
              <a:t>Changes:</a:t>
            </a:r>
            <a:endParaRPr/>
          </a:p>
          <a:p>
            <a:pPr indent="-317500" lvl="0" marL="457200" rtl="0" algn="l">
              <a:spcBef>
                <a:spcPts val="0"/>
              </a:spcBef>
              <a:spcAft>
                <a:spcPts val="0"/>
              </a:spcAft>
              <a:buSzPts val="1400"/>
              <a:buChar char="●"/>
            </a:pPr>
            <a:r>
              <a:rPr lang="en-US"/>
              <a:t>Removal of Board member: simplified</a:t>
            </a:r>
            <a:endParaRPr/>
          </a:p>
          <a:p>
            <a:pPr indent="-317500" lvl="1" marL="914400" rtl="0" algn="l">
              <a:spcBef>
                <a:spcPts val="0"/>
              </a:spcBef>
              <a:spcAft>
                <a:spcPts val="0"/>
              </a:spcAft>
              <a:buSzPts val="1400"/>
              <a:buChar char="○"/>
            </a:pPr>
            <a:r>
              <a:rPr lang="en-US"/>
              <a:t>Wording is simplified</a:t>
            </a:r>
            <a:endParaRPr/>
          </a:p>
          <a:p>
            <a:pPr indent="-317500" lvl="1" marL="914400" rtl="0" algn="l">
              <a:spcBef>
                <a:spcPts val="0"/>
              </a:spcBef>
              <a:spcAft>
                <a:spcPts val="0"/>
              </a:spcAft>
              <a:buSzPts val="1400"/>
              <a:buChar char="○"/>
            </a:pPr>
            <a:r>
              <a:rPr lang="en-US"/>
              <a:t>Ensure that rationale is given</a:t>
            </a:r>
            <a:endParaRPr/>
          </a:p>
          <a:p>
            <a:pPr indent="-317500" lvl="0" marL="457200" rtl="0" algn="l">
              <a:spcBef>
                <a:spcPts val="0"/>
              </a:spcBef>
              <a:spcAft>
                <a:spcPts val="0"/>
              </a:spcAft>
              <a:buSzPts val="1400"/>
              <a:buChar char="●"/>
            </a:pPr>
            <a:r>
              <a:rPr lang="en-US"/>
              <a:t>Leave of absence</a:t>
            </a:r>
            <a:endParaRPr/>
          </a:p>
          <a:p>
            <a:pPr indent="-317500" lvl="1" marL="914400" rtl="0" algn="l">
              <a:spcBef>
                <a:spcPts val="0"/>
              </a:spcBef>
              <a:spcAft>
                <a:spcPts val="0"/>
              </a:spcAft>
              <a:buSzPts val="1400"/>
              <a:buChar char="○"/>
            </a:pPr>
            <a:r>
              <a:rPr lang="en-US"/>
              <a:t>Added in - allows for Board members to remain involved even if life concerns come up </a:t>
            </a:r>
            <a:endParaRPr/>
          </a:p>
          <a:p>
            <a:pPr indent="0" lvl="0" marL="0" rtl="0" algn="l">
              <a:spcBef>
                <a:spcPts val="0"/>
              </a:spcBef>
              <a:spcAft>
                <a:spcPts val="0"/>
              </a:spcAft>
              <a:buNone/>
            </a:pPr>
            <a:br>
              <a:rPr b="0" lang="en-US"/>
            </a:br>
            <a:endParaRPr/>
          </a:p>
        </p:txBody>
      </p:sp>
      <p:sp>
        <p:nvSpPr>
          <p:cNvPr id="162" name="Google Shape;162;g9ee1227d51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Societies Act is fairly vague about Board meetings, so it’s mostly up to us</a:t>
            </a:r>
            <a:endParaRPr/>
          </a:p>
          <a:p>
            <a:pPr indent="0" lvl="0" marL="0" rtl="0" algn="l">
              <a:spcBef>
                <a:spcPts val="0"/>
              </a:spcBef>
              <a:spcAft>
                <a:spcPts val="0"/>
              </a:spcAft>
              <a:buNone/>
            </a:pPr>
            <a:r>
              <a:t/>
            </a:r>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Changes:</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Meeting number (5, from 9)</a:t>
            </a:r>
            <a:endParaRPr b="0" i="0" sz="1200" u="none" strike="noStrike">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lang="en-US"/>
              <a:t>More in line with governance Board - essentially accounts for quarterly meetings + 1</a:t>
            </a:r>
            <a:endParaRPr/>
          </a:p>
          <a:p>
            <a:pPr indent="-317500" lvl="0" marL="457200" rtl="0" algn="l">
              <a:spcBef>
                <a:spcPts val="0"/>
              </a:spcBef>
              <a:spcAft>
                <a:spcPts val="0"/>
              </a:spcAft>
              <a:buSzPts val="1400"/>
              <a:buChar char="●"/>
            </a:pPr>
            <a:r>
              <a:rPr lang="en-US"/>
              <a:t>Electronic resolution</a:t>
            </a:r>
            <a:endParaRPr/>
          </a:p>
          <a:p>
            <a:pPr indent="-317500" lvl="1" marL="914400" rtl="0" algn="l">
              <a:spcBef>
                <a:spcPts val="0"/>
              </a:spcBef>
              <a:spcAft>
                <a:spcPts val="0"/>
              </a:spcAft>
              <a:buSzPts val="1400"/>
              <a:buChar char="○"/>
            </a:pPr>
            <a:r>
              <a:rPr lang="en-US"/>
              <a:t>Allows for business (such as votes on a matter) to happen electronically &lt;important during COVID era without having to call official meetings for everything&gt;</a:t>
            </a:r>
            <a:endParaRPr/>
          </a:p>
          <a:p>
            <a:pPr indent="-317500" lvl="1" marL="914400" rtl="0" algn="l">
              <a:spcBef>
                <a:spcPts val="0"/>
              </a:spcBef>
              <a:spcAft>
                <a:spcPts val="0"/>
              </a:spcAft>
              <a:buSzPts val="1400"/>
              <a:buChar char="○"/>
            </a:pPr>
            <a:r>
              <a:rPr lang="en-US"/>
              <a:t>The details of how this happens are outlined in the Board policies, but bylaws need to support this</a:t>
            </a:r>
            <a:endParaRPr/>
          </a:p>
          <a:p>
            <a:pPr indent="-317500" lvl="0" marL="457200" rtl="0" algn="l">
              <a:spcBef>
                <a:spcPts val="0"/>
              </a:spcBef>
              <a:spcAft>
                <a:spcPts val="0"/>
              </a:spcAft>
              <a:buSzPts val="1400"/>
              <a:buChar char="●"/>
            </a:pPr>
            <a:r>
              <a:rPr lang="en-US"/>
              <a:t>Voting</a:t>
            </a:r>
            <a:endParaRPr/>
          </a:p>
          <a:p>
            <a:pPr indent="-317500" lvl="1" marL="914400" rtl="0" algn="l">
              <a:spcBef>
                <a:spcPts val="0"/>
              </a:spcBef>
              <a:spcAft>
                <a:spcPts val="0"/>
              </a:spcAft>
              <a:buSzPts val="1400"/>
              <a:buChar char="○"/>
            </a:pPr>
            <a:r>
              <a:rPr lang="en-US"/>
              <a:t>Removed in new bylaws because it’s implied and can be further outlined in policies</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p:txBody>
      </p:sp>
      <p:sp>
        <p:nvSpPr>
          <p:cNvPr id="169" name="Google Shape;16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9ee1227d51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g9ee1227d51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a:t>
            </a:r>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Societies Act is fairly vague about Board meetings, so it’s mostly up to us</a:t>
            </a:r>
            <a:endParaRPr/>
          </a:p>
          <a:p>
            <a:pPr indent="0" lvl="0" marL="0" rtl="0" algn="l">
              <a:spcBef>
                <a:spcPts val="0"/>
              </a:spcBef>
              <a:spcAft>
                <a:spcPts val="0"/>
              </a:spcAft>
              <a:buNone/>
            </a:pPr>
            <a:br>
              <a:rPr lang="en-US"/>
            </a:br>
            <a:r>
              <a:rPr lang="en-US"/>
              <a:t>Changes:</a:t>
            </a:r>
            <a:endParaRPr/>
          </a:p>
          <a:p>
            <a:pPr indent="-317500" lvl="0" marL="457200" rtl="0" algn="l">
              <a:spcBef>
                <a:spcPts val="0"/>
              </a:spcBef>
              <a:spcAft>
                <a:spcPts val="0"/>
              </a:spcAft>
              <a:buSzPts val="1400"/>
              <a:buChar char="●"/>
            </a:pPr>
            <a:r>
              <a:rPr lang="en-US"/>
              <a:t>Removal of past chair position </a:t>
            </a:r>
            <a:endParaRPr/>
          </a:p>
          <a:p>
            <a:pPr indent="-317500" lvl="1" marL="914400" rtl="0" algn="l">
              <a:spcBef>
                <a:spcPts val="0"/>
              </a:spcBef>
              <a:spcAft>
                <a:spcPts val="0"/>
              </a:spcAft>
              <a:buSzPts val="1400"/>
              <a:buChar char="○"/>
            </a:pPr>
            <a:r>
              <a:rPr lang="en-US"/>
              <a:t>Not that common in other societies</a:t>
            </a:r>
            <a:endParaRPr/>
          </a:p>
          <a:p>
            <a:pPr indent="-317500" lvl="1" marL="914400" rtl="0" algn="l">
              <a:spcBef>
                <a:spcPts val="0"/>
              </a:spcBef>
              <a:spcAft>
                <a:spcPts val="0"/>
              </a:spcAft>
              <a:buSzPts val="1400"/>
              <a:buChar char="○"/>
            </a:pPr>
            <a:r>
              <a:rPr lang="en-US"/>
              <a:t>With a small Board we don’t need this many executive positions</a:t>
            </a:r>
            <a:endParaRPr/>
          </a:p>
          <a:p>
            <a:pPr indent="-317500" lvl="0" marL="457200" rtl="0" algn="l">
              <a:spcBef>
                <a:spcPts val="0"/>
              </a:spcBef>
              <a:spcAft>
                <a:spcPts val="0"/>
              </a:spcAft>
              <a:buSzPts val="1400"/>
              <a:buChar char="●"/>
            </a:pPr>
            <a:r>
              <a:rPr lang="en-US"/>
              <a:t>Officer duties</a:t>
            </a:r>
            <a:endParaRPr/>
          </a:p>
          <a:p>
            <a:pPr indent="-317500" lvl="1" marL="914400" rtl="0" algn="l">
              <a:spcBef>
                <a:spcPts val="0"/>
              </a:spcBef>
              <a:spcAft>
                <a:spcPts val="0"/>
              </a:spcAft>
              <a:buSzPts val="1400"/>
              <a:buChar char="○"/>
            </a:pPr>
            <a:r>
              <a:rPr lang="en-US"/>
              <a:t>Condensed duty description to allow for more governance focused Board</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p:txBody>
      </p:sp>
      <p:sp>
        <p:nvSpPr>
          <p:cNvPr id="176" name="Google Shape;176;g9ee1227d51_0_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ee1227d51_0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9ee1227d51_0_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Changes:</a:t>
            </a:r>
            <a:endParaRPr/>
          </a:p>
          <a:p>
            <a:pPr indent="-317500" lvl="0" marL="457200" rtl="0" algn="l">
              <a:spcBef>
                <a:spcPts val="0"/>
              </a:spcBef>
              <a:spcAft>
                <a:spcPts val="0"/>
              </a:spcAft>
              <a:buSzPts val="1400"/>
              <a:buChar char="●"/>
            </a:pPr>
            <a:r>
              <a:rPr lang="en-US"/>
              <a:t>Added specificity on committees of the Board</a:t>
            </a:r>
            <a:endParaRPr/>
          </a:p>
        </p:txBody>
      </p:sp>
      <p:sp>
        <p:nvSpPr>
          <p:cNvPr id="183" name="Google Shape;183;g9ee1227d51_0_2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9ee1227d51_0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g9ee1227d51_0_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Changes</a:t>
            </a:r>
            <a:endParaRPr/>
          </a:p>
          <a:p>
            <a:pPr indent="-317500" lvl="0" marL="457200" rtl="0" algn="l">
              <a:spcBef>
                <a:spcPts val="0"/>
              </a:spcBef>
              <a:spcAft>
                <a:spcPts val="0"/>
              </a:spcAft>
              <a:buSzPts val="1400"/>
              <a:buChar char="●"/>
            </a:pPr>
            <a:r>
              <a:rPr lang="en-US"/>
              <a:t>bylaw amendments</a:t>
            </a:r>
            <a:endParaRPr/>
          </a:p>
          <a:p>
            <a:pPr indent="-317500" lvl="1" marL="914400" rtl="0" algn="l">
              <a:spcBef>
                <a:spcPts val="0"/>
              </a:spcBef>
              <a:spcAft>
                <a:spcPts val="0"/>
              </a:spcAft>
              <a:buSzPts val="1400"/>
              <a:buChar char="○"/>
            </a:pPr>
            <a:r>
              <a:rPr lang="en-US"/>
              <a:t>Effective date added in for clarity </a:t>
            </a:r>
            <a:endParaRPr/>
          </a:p>
          <a:p>
            <a:pPr indent="-317500" lvl="0" marL="457200" rtl="0" algn="l">
              <a:spcBef>
                <a:spcPts val="0"/>
              </a:spcBef>
              <a:spcAft>
                <a:spcPts val="0"/>
              </a:spcAft>
              <a:buSzPts val="1400"/>
              <a:buChar char="●"/>
            </a:pPr>
            <a:r>
              <a:rPr lang="en-US"/>
              <a:t>Staff section</a:t>
            </a:r>
            <a:endParaRPr/>
          </a:p>
          <a:p>
            <a:pPr indent="-317500" lvl="1" marL="914400" rtl="0" algn="l">
              <a:spcBef>
                <a:spcPts val="0"/>
              </a:spcBef>
              <a:spcAft>
                <a:spcPts val="0"/>
              </a:spcAft>
              <a:buSzPts val="1400"/>
              <a:buChar char="○"/>
            </a:pPr>
            <a:r>
              <a:rPr lang="en-US"/>
              <a:t>Removed - ED hiring is obvious and doesn’t need to be listed in bylaws</a:t>
            </a:r>
            <a:endParaRPr/>
          </a:p>
          <a:p>
            <a:pPr indent="-317500" lvl="1" marL="914400" rtl="0" algn="l">
              <a:spcBef>
                <a:spcPts val="0"/>
              </a:spcBef>
              <a:spcAft>
                <a:spcPts val="0"/>
              </a:spcAft>
              <a:buSzPts val="1400"/>
              <a:buChar char="○"/>
            </a:pPr>
            <a:r>
              <a:t/>
            </a:r>
            <a:endParaRPr/>
          </a:p>
        </p:txBody>
      </p:sp>
      <p:sp>
        <p:nvSpPr>
          <p:cNvPr id="190" name="Google Shape;190;g9ee1227d51_0_3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9ee1227d51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2" name="Google Shape;92;g9ee1227d51_0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g9ee1227d51_0_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Changes: </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Change in order </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Removal of core values section ; this is not explicitly required by Alberta bylaws </a:t>
            </a:r>
            <a:endParaRPr b="0"/>
          </a:p>
          <a:p>
            <a:pPr indent="0" lvl="0" marL="0" rtl="0" algn="l">
              <a:spcBef>
                <a:spcPts val="0"/>
              </a:spcBef>
              <a:spcAft>
                <a:spcPts val="0"/>
              </a:spcAft>
              <a:buNone/>
            </a:pPr>
            <a:br>
              <a:rPr lang="en-US"/>
            </a:br>
            <a:endParaRPr/>
          </a:p>
        </p:txBody>
      </p:sp>
      <p:sp>
        <p:nvSpPr>
          <p:cNvPr id="99" name="Google Shape;9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Legal requirements of the Societies Act: including the terms of admission for members, their rights and obligations, and conditions for withdrawals.</a:t>
            </a:r>
            <a:endParaRPr b="0"/>
          </a:p>
          <a:p>
            <a:pPr indent="0" lvl="0" marL="0" rtl="0" algn="l">
              <a:spcBef>
                <a:spcPts val="0"/>
              </a:spcBef>
              <a:spcAft>
                <a:spcPts val="0"/>
              </a:spcAft>
              <a:buNone/>
            </a:pPr>
            <a:br>
              <a:rPr b="0" lang="en-US"/>
            </a:br>
            <a:r>
              <a:rPr b="0" i="0" lang="en-US" sz="1200" u="none" strike="noStrike">
                <a:solidFill>
                  <a:schemeClr val="dk1"/>
                </a:solidFill>
                <a:latin typeface="Calibri"/>
                <a:ea typeface="Calibri"/>
                <a:cs typeface="Calibri"/>
                <a:sym typeface="Calibri"/>
              </a:rPr>
              <a:t>Major changes:</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Membership categories</a:t>
            </a:r>
            <a:endParaRPr/>
          </a:p>
          <a:p>
            <a:pPr indent="-304800" lvl="1" marL="914400" rtl="0" algn="l">
              <a:spcBef>
                <a:spcPts val="0"/>
              </a:spcBef>
              <a:spcAft>
                <a:spcPts val="0"/>
              </a:spcAft>
              <a:buClr>
                <a:schemeClr val="dk1"/>
              </a:buClr>
              <a:buSzPts val="1200"/>
              <a:buFont typeface="Calibri"/>
              <a:buChar char="-"/>
            </a:pPr>
            <a:r>
              <a:rPr lang="en-US"/>
              <a:t>Previously 3 levels of membership (voting, non voting, honorary); </a:t>
            </a:r>
            <a:r>
              <a:rPr b="0" i="0" lang="en-US" sz="1200" u="none" strike="noStrike">
                <a:solidFill>
                  <a:schemeClr val="dk1"/>
                </a:solidFill>
                <a:latin typeface="Calibri"/>
                <a:ea typeface="Calibri"/>
                <a:cs typeface="Calibri"/>
                <a:sym typeface="Calibri"/>
              </a:rPr>
              <a:t> Historically our membership was tiered when the membership price was quite a bit higher. </a:t>
            </a:r>
            <a:endParaRPr/>
          </a:p>
          <a:p>
            <a:pPr indent="-304800" lvl="1" marL="9144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Change that all members in the society are Voting members</a:t>
            </a:r>
            <a:endParaRPr b="0" i="0" sz="1200" u="none" strike="noStrike">
              <a:solidFill>
                <a:schemeClr val="dk1"/>
              </a:solidFill>
              <a:latin typeface="Calibri"/>
              <a:ea typeface="Calibri"/>
              <a:cs typeface="Calibri"/>
              <a:sym typeface="Calibri"/>
            </a:endParaRPr>
          </a:p>
          <a:p>
            <a:pPr indent="-317500" lvl="0" marL="457200" rtl="0" algn="l">
              <a:spcBef>
                <a:spcPts val="0"/>
              </a:spcBef>
              <a:spcAft>
                <a:spcPts val="0"/>
              </a:spcAft>
              <a:buSzPts val="1400"/>
              <a:buChar char="-"/>
            </a:pPr>
            <a:r>
              <a:rPr lang="en-US"/>
              <a:t>Eligibility</a:t>
            </a:r>
            <a:endParaRPr/>
          </a:p>
          <a:p>
            <a:pPr indent="-317500" lvl="1" marL="914400" rtl="0" algn="l">
              <a:spcBef>
                <a:spcPts val="0"/>
              </a:spcBef>
              <a:spcAft>
                <a:spcPts val="0"/>
              </a:spcAft>
              <a:buSzPts val="1400"/>
              <a:buChar char="-"/>
            </a:pPr>
            <a:r>
              <a:rPr lang="en-US"/>
              <a:t>Wording change</a:t>
            </a:r>
            <a:endParaRPr/>
          </a:p>
          <a:p>
            <a:pPr indent="-317500" lvl="1" marL="914400" rtl="0" algn="l">
              <a:spcBef>
                <a:spcPts val="0"/>
              </a:spcBef>
              <a:spcAft>
                <a:spcPts val="0"/>
              </a:spcAft>
              <a:buSzPts val="1400"/>
              <a:buChar char="-"/>
            </a:pPr>
            <a:r>
              <a:rPr lang="en-US"/>
              <a:t>18 year old specification removed (already a part of </a:t>
            </a:r>
            <a:r>
              <a:rPr lang="en-US"/>
              <a:t>Societies</a:t>
            </a:r>
            <a:r>
              <a:rPr lang="en-US"/>
              <a:t> Act)</a:t>
            </a:r>
            <a:endParaRPr/>
          </a:p>
          <a:p>
            <a:pPr indent="-317500" lvl="0" marL="457200" rtl="0" algn="l">
              <a:spcBef>
                <a:spcPts val="0"/>
              </a:spcBef>
              <a:spcAft>
                <a:spcPts val="0"/>
              </a:spcAft>
              <a:buSzPts val="1400"/>
              <a:buChar char="-"/>
            </a:pPr>
            <a:r>
              <a:rPr lang="en-US"/>
              <a:t>Fee</a:t>
            </a:r>
            <a:endParaRPr/>
          </a:p>
          <a:p>
            <a:pPr indent="-317500" lvl="1" marL="914400" rtl="0" algn="l">
              <a:spcBef>
                <a:spcPts val="0"/>
              </a:spcBef>
              <a:spcAft>
                <a:spcPts val="0"/>
              </a:spcAft>
              <a:buSzPts val="1400"/>
              <a:buChar char="-"/>
            </a:pPr>
            <a:r>
              <a:rPr lang="en-US"/>
              <a:t>Wording around fee setting</a:t>
            </a:r>
            <a:endParaRPr/>
          </a:p>
          <a:p>
            <a:pPr indent="-317500" lvl="1" marL="914400" rtl="0" algn="l">
              <a:spcBef>
                <a:spcPts val="0"/>
              </a:spcBef>
              <a:spcAft>
                <a:spcPts val="0"/>
              </a:spcAft>
              <a:buSzPts val="1400"/>
              <a:buChar char="-"/>
            </a:pPr>
            <a:r>
              <a:rPr lang="en-US"/>
              <a:t>Addition that fee can be waived</a:t>
            </a:r>
            <a:endParaRPr/>
          </a:p>
          <a:p>
            <a:pPr indent="0" lvl="0" marL="0" rtl="0" algn="l">
              <a:spcBef>
                <a:spcPts val="0"/>
              </a:spcBef>
              <a:spcAft>
                <a:spcPts val="0"/>
              </a:spcAft>
              <a:buNone/>
            </a:pPr>
            <a:r>
              <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Legal requirements of the Societies Act: including the terms of admission for members, their rights and obligations, and conditions for withdrawals.</a:t>
            </a:r>
            <a:endParaRPr/>
          </a:p>
          <a:p>
            <a:pPr indent="-171450" lvl="0" marL="171450" rtl="0" algn="l">
              <a:spcBef>
                <a:spcPts val="0"/>
              </a:spcBef>
              <a:spcAft>
                <a:spcPts val="0"/>
              </a:spcAft>
              <a:buClr>
                <a:schemeClr val="dk1"/>
              </a:buClr>
              <a:buSzPts val="1200"/>
              <a:buFont typeface="Arial"/>
              <a:buChar char="•"/>
            </a:pPr>
            <a:r>
              <a:rPr b="0" i="0" lang="en-US" sz="1200" u="none" strike="noStrike">
                <a:solidFill>
                  <a:schemeClr val="dk1"/>
                </a:solidFill>
                <a:latin typeface="Calibri"/>
                <a:ea typeface="Calibri"/>
                <a:cs typeface="Calibri"/>
                <a:sym typeface="Calibri"/>
              </a:rPr>
              <a:t>Member expulsion (board of directors as opposed to membership)</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US"/>
              <a:t>Changes:</a:t>
            </a:r>
            <a:endParaRPr/>
          </a:p>
          <a:p>
            <a:pPr indent="-317500" lvl="0" marL="457200" rtl="0" algn="l">
              <a:spcBef>
                <a:spcPts val="0"/>
              </a:spcBef>
              <a:spcAft>
                <a:spcPts val="0"/>
              </a:spcAft>
              <a:buSzPts val="1400"/>
              <a:buChar char="●"/>
            </a:pPr>
            <a:r>
              <a:rPr lang="en-US"/>
              <a:t>Duration - used to depend on membership type, now contents on valid dates (chose this wording to make it operationally easier)</a:t>
            </a:r>
            <a:endParaRPr/>
          </a:p>
          <a:p>
            <a:pPr indent="-317500" lvl="0" marL="457200" rtl="0" algn="l">
              <a:spcBef>
                <a:spcPts val="0"/>
              </a:spcBef>
              <a:spcAft>
                <a:spcPts val="0"/>
              </a:spcAft>
              <a:buSzPts val="1400"/>
              <a:buChar char="●"/>
            </a:pPr>
            <a:r>
              <a:rPr lang="en-US"/>
              <a:t>Withdrawal</a:t>
            </a:r>
            <a:endParaRPr/>
          </a:p>
          <a:p>
            <a:pPr indent="-317500" lvl="1" marL="914400" rtl="0" algn="l">
              <a:spcBef>
                <a:spcPts val="0"/>
              </a:spcBef>
              <a:spcAft>
                <a:spcPts val="0"/>
              </a:spcAft>
              <a:buSzPts val="1400"/>
              <a:buChar char="○"/>
            </a:pPr>
            <a:r>
              <a:rPr lang="en-US"/>
              <a:t>Changed to Board vote instead of in-depth ‘witch hunt’ and voting my members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3" name="Google Shape;11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of societies act: mode and time of calling general and special meetings</a:t>
            </a:r>
            <a:endParaRPr b="0"/>
          </a:p>
          <a:p>
            <a:pPr indent="0" lvl="0" marL="0" rtl="0" algn="l">
              <a:spcBef>
                <a:spcPts val="0"/>
              </a:spcBef>
              <a:spcAft>
                <a:spcPts val="0"/>
              </a:spcAft>
              <a:buNone/>
            </a:pPr>
            <a:br>
              <a:rPr b="0" lang="en-US"/>
            </a:b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lang="en-US"/>
              <a:t>AGM content</a:t>
            </a:r>
            <a:endParaRPr/>
          </a:p>
          <a:p>
            <a:pPr indent="-317500" lvl="1" marL="914400" rtl="0" algn="l">
              <a:spcBef>
                <a:spcPts val="0"/>
              </a:spcBef>
              <a:spcAft>
                <a:spcPts val="0"/>
              </a:spcAft>
              <a:buSzPts val="1400"/>
              <a:buChar char="○"/>
            </a:pPr>
            <a:r>
              <a:rPr lang="en-US"/>
              <a:t>Specified - helps to ensure consistency in future years</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Notice period</a:t>
            </a:r>
            <a:r>
              <a:rPr lang="en-US"/>
              <a:t>: </a:t>
            </a:r>
            <a:r>
              <a:rPr b="0" i="0" lang="en-US" sz="1200" u="none" strike="noStrike">
                <a:solidFill>
                  <a:schemeClr val="dk1"/>
                </a:solidFill>
                <a:latin typeface="Calibri"/>
                <a:ea typeface="Calibri"/>
                <a:cs typeface="Calibri"/>
                <a:sym typeface="Calibri"/>
              </a:rPr>
              <a:t>21 days, from 30</a:t>
            </a:r>
            <a:endParaRPr/>
          </a:p>
          <a:p>
            <a:pPr indent="-304800" lvl="1" marL="914400" rtl="0" algn="l">
              <a:spcBef>
                <a:spcPts val="0"/>
              </a:spcBef>
              <a:spcAft>
                <a:spcPts val="0"/>
              </a:spcAft>
              <a:buClr>
                <a:schemeClr val="dk1"/>
              </a:buClr>
              <a:buSzPts val="1200"/>
              <a:buFont typeface="Calibri"/>
              <a:buChar char="○"/>
            </a:pPr>
            <a:r>
              <a:rPr lang="en-US"/>
              <a:t>Operationally easier to prepare for meetings</a:t>
            </a:r>
            <a:endParaRPr/>
          </a:p>
        </p:txBody>
      </p:sp>
      <p:sp>
        <p:nvSpPr>
          <p:cNvPr id="120" name="Google Shape;12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of societies act: mode and time of calling general and special meetings</a:t>
            </a:r>
            <a:endParaRPr b="0"/>
          </a:p>
          <a:p>
            <a:pPr indent="0" lvl="0" marL="0" rtl="0" algn="l">
              <a:spcBef>
                <a:spcPts val="0"/>
              </a:spcBef>
              <a:spcAft>
                <a:spcPts val="0"/>
              </a:spcAft>
              <a:buNone/>
            </a:pPr>
            <a:br>
              <a:rPr b="0" lang="en-US"/>
            </a:b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Special meeting called by 50% of members (up from 10%0</a:t>
            </a:r>
            <a:endParaRPr b="0" i="0" sz="1200" u="none" strike="noStrike">
              <a:solidFill>
                <a:schemeClr val="dk1"/>
              </a:solidFill>
              <a:latin typeface="Calibri"/>
              <a:ea typeface="Calibri"/>
              <a:cs typeface="Calibri"/>
              <a:sym typeface="Calibri"/>
            </a:endParaRPr>
          </a:p>
          <a:p>
            <a:pPr indent="-317500" lvl="0" marL="457200" rtl="0" algn="l">
              <a:spcBef>
                <a:spcPts val="0"/>
              </a:spcBef>
              <a:spcAft>
                <a:spcPts val="0"/>
              </a:spcAft>
              <a:buSzPts val="1400"/>
              <a:buChar char="●"/>
            </a:pPr>
            <a:r>
              <a:rPr lang="en-US"/>
              <a:t>Quorum: 20% (up from 10%)</a:t>
            </a:r>
            <a:endParaRPr/>
          </a:p>
          <a:p>
            <a:pPr indent="-317500" lvl="0" marL="457200" rtl="0" algn="l">
              <a:spcBef>
                <a:spcPts val="0"/>
              </a:spcBef>
              <a:spcAft>
                <a:spcPts val="0"/>
              </a:spcAft>
              <a:buSzPts val="1400"/>
              <a:buChar char="●"/>
            </a:pPr>
            <a:r>
              <a:rPr lang="en-US"/>
              <a:t>Both = so a small number of members can’t overhaul processes at small meetings</a:t>
            </a:r>
            <a:endParaRPr/>
          </a:p>
        </p:txBody>
      </p:sp>
      <p:sp>
        <p:nvSpPr>
          <p:cNvPr id="127" name="Google Shape;12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of societies act: mode and time of calling general and special meetings</a:t>
            </a:r>
            <a:endParaRPr b="0"/>
          </a:p>
          <a:p>
            <a:pPr indent="0" lvl="0" marL="0" rtl="0" algn="l">
              <a:spcBef>
                <a:spcPts val="0"/>
              </a:spcBef>
              <a:spcAft>
                <a:spcPts val="0"/>
              </a:spcAft>
              <a:buNone/>
            </a:pPr>
            <a:br>
              <a:rPr b="0" lang="en-US"/>
            </a:b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lang="en-US"/>
              <a:t>Irregularities: simplified</a:t>
            </a:r>
            <a:endParaRPr/>
          </a:p>
        </p:txBody>
      </p:sp>
      <p:sp>
        <p:nvSpPr>
          <p:cNvPr id="134" name="Google Shape;134;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Requirements of societies act:</a:t>
            </a:r>
            <a:endParaRPr b="0"/>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appointment, removal, powers, remuneration</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Up to us: Board size and term </a:t>
            </a:r>
            <a:endParaRPr/>
          </a:p>
          <a:p>
            <a:pPr indent="0" lvl="0" marL="0" rtl="0" algn="l">
              <a:spcBef>
                <a:spcPts val="0"/>
              </a:spcBef>
              <a:spcAft>
                <a:spcPts val="0"/>
              </a:spcAft>
              <a:buNone/>
            </a:pPr>
            <a:br>
              <a:rPr b="0" lang="en-US"/>
            </a:br>
            <a:r>
              <a:rPr b="0" i="0" lang="en-US" sz="1200" u="none" strike="noStrike">
                <a:solidFill>
                  <a:schemeClr val="dk1"/>
                </a:solidFill>
                <a:latin typeface="Calibri"/>
                <a:ea typeface="Calibri"/>
                <a:cs typeface="Calibri"/>
                <a:sym typeface="Calibri"/>
              </a:rPr>
              <a:t>Changes:</a:t>
            </a:r>
            <a:endParaRPr b="0"/>
          </a:p>
          <a:p>
            <a:pPr indent="-304800" lvl="0" marL="457200" rtl="0" algn="l">
              <a:spcBef>
                <a:spcPts val="0"/>
              </a:spcBef>
              <a:spcAft>
                <a:spcPts val="0"/>
              </a:spcAft>
              <a:buClr>
                <a:schemeClr val="dk1"/>
              </a:buClr>
              <a:buSzPts val="1200"/>
              <a:buFont typeface="Calibri"/>
              <a:buChar char="●"/>
            </a:pPr>
            <a:r>
              <a:rPr lang="en-US"/>
              <a:t>Responsibilities</a:t>
            </a:r>
            <a:r>
              <a:rPr lang="en-US"/>
              <a:t>: clarified further, inclusion about interests of the Society</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Board size (6-12, from 7-15)</a:t>
            </a:r>
            <a:endParaRPr b="0" i="0" sz="1200" u="none" strike="noStrike">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lang="en-US"/>
              <a:t>Operationally difficult to work with such a large Board</a:t>
            </a:r>
            <a:endParaRPr/>
          </a:p>
          <a:p>
            <a:pPr indent="-317500" lvl="1" marL="914400" rtl="0" algn="l">
              <a:spcBef>
                <a:spcPts val="0"/>
              </a:spcBef>
              <a:spcAft>
                <a:spcPts val="0"/>
              </a:spcAft>
              <a:buSzPts val="1400"/>
              <a:buChar char="○"/>
            </a:pPr>
            <a:r>
              <a:rPr lang="en-US"/>
              <a:t>This large of a Board is not common for governance Boards for this size of non-profit</a:t>
            </a:r>
            <a:endParaRPr/>
          </a:p>
          <a:p>
            <a:pPr indent="-304800" lvl="1" marL="9144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Not all spots must be filled: additional information on filling a vacancy</a:t>
            </a:r>
            <a:endParaRPr/>
          </a:p>
          <a:p>
            <a:pPr indent="-304800" lvl="1" marL="9144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Strive for diversity </a:t>
            </a:r>
            <a:endParaRPr b="0" i="0" sz="1200" u="none" strike="noStrike">
              <a:solidFill>
                <a:schemeClr val="dk1"/>
              </a:solidFill>
              <a:latin typeface="Calibri"/>
              <a:ea typeface="Calibri"/>
              <a:cs typeface="Calibri"/>
              <a:sym typeface="Calibri"/>
            </a:endParaRPr>
          </a:p>
          <a:p>
            <a:pPr indent="-317500" lvl="0" marL="457200" rtl="0" algn="l">
              <a:spcBef>
                <a:spcPts val="0"/>
              </a:spcBef>
              <a:spcAft>
                <a:spcPts val="0"/>
              </a:spcAft>
              <a:buSzPts val="1400"/>
              <a:buChar char="●"/>
            </a:pPr>
            <a:r>
              <a:rPr lang="en-US"/>
              <a:t>Term</a:t>
            </a:r>
            <a:endParaRPr/>
          </a:p>
          <a:p>
            <a:pPr indent="-317500" lvl="1" marL="914400" rtl="0" algn="l">
              <a:spcBef>
                <a:spcPts val="0"/>
              </a:spcBef>
              <a:spcAft>
                <a:spcPts val="0"/>
              </a:spcAft>
              <a:buSzPts val="1400"/>
              <a:buChar char="○"/>
            </a:pPr>
            <a:r>
              <a:rPr lang="en-US"/>
              <a:t>Able to run for re-election indefinitely: hope that this will keep organizational memory on the Board</a:t>
            </a:r>
            <a:endParaRPr/>
          </a:p>
          <a:p>
            <a:pPr indent="-317500" lvl="0" marL="457200" rtl="0" algn="l">
              <a:spcBef>
                <a:spcPts val="0"/>
              </a:spcBef>
              <a:spcAft>
                <a:spcPts val="0"/>
              </a:spcAft>
              <a:buSzPts val="1400"/>
              <a:buChar char="●"/>
            </a:pPr>
            <a:br>
              <a:rPr b="0" lang="en-US"/>
            </a:br>
            <a:r>
              <a:rPr b="0" i="0" lang="en-US" sz="1200" u="none" strike="noStrike">
                <a:solidFill>
                  <a:schemeClr val="dk1"/>
                </a:solidFill>
                <a:latin typeface="Calibri"/>
                <a:ea typeface="Calibri"/>
                <a:cs typeface="Calibri"/>
                <a:sym typeface="Calibri"/>
              </a:rPr>
              <a:t>Eligibility for directors: categories of ineligibility</a:t>
            </a:r>
            <a:endParaRPr/>
          </a:p>
          <a:p>
            <a:pPr indent="-304800" lvl="0" marL="457200" rtl="0" algn="l">
              <a:spcBef>
                <a:spcPts val="0"/>
              </a:spcBef>
              <a:spcAft>
                <a:spcPts val="0"/>
              </a:spcAft>
              <a:buClr>
                <a:schemeClr val="dk1"/>
              </a:buClr>
              <a:buSzPts val="1200"/>
              <a:buFont typeface="Calibri"/>
              <a:buChar char="●"/>
            </a:pPr>
            <a:r>
              <a:rPr b="0" i="0" lang="en-US" sz="1200" u="none" strike="noStrike">
                <a:solidFill>
                  <a:schemeClr val="dk1"/>
                </a:solidFill>
                <a:latin typeface="Calibri"/>
                <a:ea typeface="Calibri"/>
                <a:cs typeface="Calibri"/>
                <a:sym typeface="Calibri"/>
              </a:rPr>
              <a:t>Nominations: simplified</a:t>
            </a:r>
            <a:endParaRPr/>
          </a:p>
        </p:txBody>
      </p:sp>
      <p:sp>
        <p:nvSpPr>
          <p:cNvPr id="141" name="Google Shape;141;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Pride Centre of Edmonton</a:t>
            </a:r>
            <a:endParaRPr/>
          </a:p>
          <a:p>
            <a:pPr indent="0" lvl="0" marL="0" rtl="0" algn="ctr">
              <a:lnSpc>
                <a:spcPct val="90000"/>
              </a:lnSpc>
              <a:spcBef>
                <a:spcPts val="0"/>
              </a:spcBef>
              <a:spcAft>
                <a:spcPts val="0"/>
              </a:spcAft>
              <a:buClr>
                <a:schemeClr val="dk1"/>
              </a:buClr>
              <a:buSzPts val="6000"/>
              <a:buFont typeface="Calibri"/>
              <a:buNone/>
            </a:pPr>
            <a:r>
              <a:rPr lang="en-US"/>
              <a:t>Suggested Bylaw Changes</a:t>
            </a:r>
            <a:endParaRPr/>
          </a:p>
        </p:txBody>
      </p:sp>
      <p:sp>
        <p:nvSpPr>
          <p:cNvPr id="89" name="Google Shape;89;p1"/>
          <p:cNvSpPr txBox="1"/>
          <p:nvPr>
            <p:ph idx="1" type="subTitle"/>
          </p:nvPr>
        </p:nvSpPr>
        <p:spPr>
          <a:xfrm>
            <a:off x="1524000" y="4064938"/>
            <a:ext cx="91440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Pride Centre of Edmonton</a:t>
            </a:r>
            <a:endParaRPr/>
          </a:p>
          <a:p>
            <a:pPr indent="0" lvl="0" marL="0" rtl="0" algn="ctr">
              <a:lnSpc>
                <a:spcPct val="90000"/>
              </a:lnSpc>
              <a:spcBef>
                <a:spcPts val="0"/>
              </a:spcBef>
              <a:spcAft>
                <a:spcPts val="0"/>
              </a:spcAft>
              <a:buClr>
                <a:schemeClr val="dk1"/>
              </a:buClr>
              <a:buSzPts val="2400"/>
              <a:buNone/>
            </a:pPr>
            <a:r>
              <a:rPr lang="en-US"/>
              <a:t>Annual General Meeting</a:t>
            </a:r>
            <a:endParaRPr/>
          </a:p>
          <a:p>
            <a:pPr indent="0" lvl="0" marL="0" rtl="0" algn="ctr">
              <a:lnSpc>
                <a:spcPct val="90000"/>
              </a:lnSpc>
              <a:spcBef>
                <a:spcPts val="0"/>
              </a:spcBef>
              <a:spcAft>
                <a:spcPts val="0"/>
              </a:spcAft>
              <a:buClr>
                <a:schemeClr val="dk1"/>
              </a:buClr>
              <a:buSzPts val="2400"/>
              <a:buNone/>
            </a:pPr>
            <a:r>
              <a:rPr lang="en-US"/>
              <a:t>November 7,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graphicFrame>
        <p:nvGraphicFramePr>
          <p:cNvPr id="150" name="Google Shape;150;p9"/>
          <p:cNvGraphicFramePr/>
          <p:nvPr/>
        </p:nvGraphicFramePr>
        <p:xfrm>
          <a:off x="699511" y="1141056"/>
          <a:ext cx="3000000" cy="3000000"/>
        </p:xfrm>
        <a:graphic>
          <a:graphicData uri="http://schemas.openxmlformats.org/drawingml/2006/table">
            <a:tbl>
              <a:tblPr bandRow="1" firstRow="1">
                <a:noFill/>
                <a:tableStyleId>{EAFE5B06-E922-480E-AB5C-0F2D133B77BD}</a:tableStyleId>
              </a:tblPr>
              <a:tblGrid>
                <a:gridCol w="1716925"/>
                <a:gridCol w="5242575"/>
                <a:gridCol w="4161050"/>
              </a:tblGrid>
              <a:tr h="496750">
                <a:tc>
                  <a:txBody>
                    <a:bodyPr/>
                    <a:lstStyle/>
                    <a:p>
                      <a:pPr indent="0" lvl="0" marL="0" marR="0" rtl="0" algn="l">
                        <a:spcBef>
                          <a:spcPts val="0"/>
                        </a:spcBef>
                        <a:spcAft>
                          <a:spcPts val="0"/>
                        </a:spcAft>
                        <a:buNone/>
                      </a:pPr>
                      <a:r>
                        <a:rPr lang="en-US" sz="2300">
                          <a:solidFill>
                            <a:schemeClr val="dk1"/>
                          </a:solidFill>
                        </a:rPr>
                        <a:t>Change</a:t>
                      </a:r>
                      <a:endParaRPr b="1" sz="23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2300">
                          <a:solidFill>
                            <a:schemeClr val="dk1"/>
                          </a:solidFill>
                        </a:rPr>
                        <a:t>2019 (Previous)</a:t>
                      </a:r>
                      <a:endParaRPr b="1" sz="23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2300">
                          <a:solidFill>
                            <a:schemeClr val="dk1"/>
                          </a:solidFill>
                        </a:rPr>
                        <a:t>2020 (Recommended Change)</a:t>
                      </a:r>
                      <a:endParaRPr b="1" sz="23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259275">
                <a:tc>
                  <a:txBody>
                    <a:bodyPr/>
                    <a:lstStyle/>
                    <a:p>
                      <a:pPr indent="0" lvl="0" marL="0" marR="0" rtl="0" algn="l">
                        <a:spcBef>
                          <a:spcPts val="0"/>
                        </a:spcBef>
                        <a:spcAft>
                          <a:spcPts val="0"/>
                        </a:spcAft>
                        <a:buNone/>
                      </a:pPr>
                      <a:r>
                        <a:rPr lang="en-US" sz="1800"/>
                        <a:t>Ineligible Individuals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5C-</a:t>
                      </a:r>
                      <a:r>
                        <a:rPr i="1" lang="en-US" sz="1800"/>
                        <a:t> Election and Appointment of the Board of Directors </a:t>
                      </a:r>
                      <a:endParaRPr i="1"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i. To be eligible for election or appointment, a candidate for the Board of Directors must be a Voting or Non-Voting Member of the Society at the time of their election or appointment and must remain a Member throughout their term. </a:t>
                      </a:r>
                      <a:endParaRPr sz="1800"/>
                    </a:p>
                    <a:p>
                      <a:pPr indent="0" lvl="0" marL="0" marR="0" rtl="0" algn="l">
                        <a:spcBef>
                          <a:spcPts val="0"/>
                        </a:spcBef>
                        <a:spcAft>
                          <a:spcPts val="0"/>
                        </a:spcAft>
                        <a:buNone/>
                      </a:pPr>
                      <a:r>
                        <a:rPr lang="en-US" sz="1800"/>
                        <a:t>ii. Notwithstanding that organizations may be a Member of the Society, only individuals are eligible to be elected or appointed to the Board of Directors. </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800" u="none" strike="noStrike">
                          <a:solidFill>
                            <a:schemeClr val="dk1"/>
                          </a:solidFill>
                          <a:latin typeface="Calibri"/>
                          <a:ea typeface="Calibri"/>
                          <a:cs typeface="Calibri"/>
                          <a:sym typeface="Calibri"/>
                        </a:rPr>
                        <a:t>Eligibility</a:t>
                      </a:r>
                      <a:endParaRPr b="0" i="0" sz="1800" u="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3.9 Any member shall be eligible to serve as an elected director of society, with the f</a:t>
                      </a:r>
                      <a:r>
                        <a:rPr b="1" i="0" lang="en-US" sz="1800" u="none" strike="noStrike">
                          <a:solidFill>
                            <a:schemeClr val="dk1"/>
                          </a:solidFill>
                        </a:rPr>
                        <a:t>ollowing exceptions:</a:t>
                      </a:r>
                      <a:endParaRPr b="1" sz="1800"/>
                    </a:p>
                    <a:p>
                      <a:pPr indent="-330200" lvl="0" marL="285750" marR="0" rtl="0" algn="l">
                        <a:spcBef>
                          <a:spcPts val="0"/>
                        </a:spcBef>
                        <a:spcAft>
                          <a:spcPts val="0"/>
                        </a:spcAft>
                        <a:buClr>
                          <a:schemeClr val="dk1"/>
                        </a:buClr>
                        <a:buSzPts val="1800"/>
                        <a:buFont typeface="Arial"/>
                        <a:buChar char="•"/>
                      </a:pPr>
                      <a:r>
                        <a:rPr b="0" i="0" lang="en-US" sz="1800" u="none" strike="noStrike">
                          <a:solidFill>
                            <a:schemeClr val="dk1"/>
                          </a:solidFill>
                          <a:latin typeface="Calibri"/>
                          <a:ea typeface="Calibri"/>
                          <a:cs typeface="Calibri"/>
                          <a:sym typeface="Calibri"/>
                        </a:rPr>
                        <a:t>Paid staff of society;</a:t>
                      </a:r>
                      <a:endParaRPr sz="1800"/>
                    </a:p>
                    <a:p>
                      <a:pPr indent="-330200" lvl="0" marL="285750" marR="0" rtl="0" algn="l">
                        <a:spcBef>
                          <a:spcPts val="0"/>
                        </a:spcBef>
                        <a:spcAft>
                          <a:spcPts val="0"/>
                        </a:spcAft>
                        <a:buClr>
                          <a:schemeClr val="dk1"/>
                        </a:buClr>
                        <a:buSzPts val="1800"/>
                        <a:buFont typeface="Arial"/>
                        <a:buChar char="•"/>
                      </a:pPr>
                      <a:r>
                        <a:rPr b="0" i="0" lang="en-US" sz="1800" u="none" strike="noStrike">
                          <a:solidFill>
                            <a:schemeClr val="dk1"/>
                          </a:solidFill>
                          <a:latin typeface="Calibri"/>
                          <a:ea typeface="Calibri"/>
                          <a:cs typeface="Calibri"/>
                          <a:sym typeface="Calibri"/>
                        </a:rPr>
                        <a:t>The spouses and immediate family</a:t>
                      </a:r>
                      <a:endParaRPr sz="1800"/>
                    </a:p>
                    <a:p>
                      <a:pPr indent="-330200" lvl="0" marL="285750" marR="0" rtl="0" algn="l">
                        <a:spcBef>
                          <a:spcPts val="0"/>
                        </a:spcBef>
                        <a:spcAft>
                          <a:spcPts val="0"/>
                        </a:spcAft>
                        <a:buClr>
                          <a:schemeClr val="dk1"/>
                        </a:buClr>
                        <a:buSzPts val="1800"/>
                        <a:buFont typeface="Arial"/>
                        <a:buChar char="•"/>
                      </a:pPr>
                      <a:r>
                        <a:rPr b="0" i="0" lang="en-US" sz="1800" u="none" strike="noStrike">
                          <a:solidFill>
                            <a:schemeClr val="dk1"/>
                          </a:solidFill>
                          <a:latin typeface="Calibri"/>
                          <a:ea typeface="Calibri"/>
                          <a:cs typeface="Calibri"/>
                          <a:sym typeface="Calibri"/>
                        </a:rPr>
                        <a:t>Members of the paid staff of society;</a:t>
                      </a:r>
                      <a:endParaRPr sz="1800"/>
                    </a:p>
                    <a:p>
                      <a:pPr indent="-330200" lvl="0" marL="285750" marR="0" rtl="0" algn="l">
                        <a:spcBef>
                          <a:spcPts val="0"/>
                        </a:spcBef>
                        <a:spcAft>
                          <a:spcPts val="0"/>
                        </a:spcAft>
                        <a:buClr>
                          <a:schemeClr val="dk1"/>
                        </a:buClr>
                        <a:buSzPts val="1800"/>
                        <a:buFont typeface="Arial"/>
                        <a:buChar char="•"/>
                      </a:pPr>
                      <a:r>
                        <a:rPr b="0" i="0" lang="en-US" sz="1800" u="none" strike="noStrike">
                          <a:solidFill>
                            <a:schemeClr val="dk1"/>
                          </a:solidFill>
                          <a:latin typeface="Calibri"/>
                          <a:ea typeface="Calibri"/>
                          <a:cs typeface="Calibri"/>
                          <a:sym typeface="Calibri"/>
                        </a:rPr>
                        <a:t>Members who were paid staff of society within one (1) calendar year; and</a:t>
                      </a:r>
                      <a:endParaRPr sz="1800"/>
                    </a:p>
                    <a:p>
                      <a:pPr indent="-330200" lvl="0" marL="285750" marR="0" rtl="0" algn="l">
                        <a:spcBef>
                          <a:spcPts val="0"/>
                        </a:spcBef>
                        <a:spcAft>
                          <a:spcPts val="0"/>
                        </a:spcAft>
                        <a:buClr>
                          <a:schemeClr val="dk1"/>
                        </a:buClr>
                        <a:buSzPts val="1800"/>
                        <a:buFont typeface="Arial"/>
                        <a:buChar char="•"/>
                      </a:pPr>
                      <a:r>
                        <a:rPr b="0" i="0" lang="en-US" sz="1800" u="none" strike="noStrike">
                          <a:solidFill>
                            <a:schemeClr val="dk1"/>
                          </a:solidFill>
                          <a:latin typeface="Calibri"/>
                          <a:ea typeface="Calibri"/>
                          <a:cs typeface="Calibri"/>
                          <a:sym typeface="Calibri"/>
                        </a:rPr>
                        <a:t>Members who have unsuccessfully applied for managerial positions within society within one (1) calendar year.</a:t>
                      </a:r>
                      <a:endParaRPr b="0" i="0" sz="1800" u="none" strike="noStrike">
                        <a:solidFill>
                          <a:schemeClr val="dk1"/>
                        </a:solidFill>
                        <a:latin typeface="Calibri"/>
                        <a:ea typeface="Calibri"/>
                        <a:cs typeface="Calibri"/>
                        <a:sym typeface="Calibri"/>
                      </a:endParaRPr>
                    </a:p>
                    <a:p>
                      <a:pPr indent="0" lvl="0" marL="457200" marR="0" rtl="0" algn="l">
                        <a:spcBef>
                          <a:spcPts val="0"/>
                        </a:spcBef>
                        <a:spcAft>
                          <a:spcPts val="0"/>
                        </a:spcAft>
                        <a:buNone/>
                      </a:pPr>
                      <a:r>
                        <a:t/>
                      </a:r>
                      <a:endParaRPr sz="1800"/>
                    </a:p>
                    <a:p>
                      <a:pPr indent="0" lvl="0" marL="0" marR="0" rtl="0" algn="l">
                        <a:spcBef>
                          <a:spcPts val="0"/>
                        </a:spcBef>
                        <a:spcAft>
                          <a:spcPts val="0"/>
                        </a:spcAft>
                        <a:buClr>
                          <a:schemeClr val="dk1"/>
                        </a:buClr>
                        <a:buSzPts val="1100"/>
                        <a:buFont typeface="Arial"/>
                        <a:buNone/>
                      </a:pPr>
                      <a:r>
                        <a:rPr b="0" i="0" lang="en-US" sz="1800" u="none" strike="noStrike">
                          <a:solidFill>
                            <a:schemeClr val="dk1"/>
                          </a:solidFill>
                          <a:latin typeface="Calibri"/>
                          <a:ea typeface="Calibri"/>
                          <a:cs typeface="Calibri"/>
                          <a:sym typeface="Calibri"/>
                        </a:rPr>
                        <a:t>3.10 Members must be in good standing with the organization.</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51" name="Google Shape;151;p9"/>
          <p:cNvSpPr txBox="1"/>
          <p:nvPr>
            <p:ph type="title"/>
          </p:nvPr>
        </p:nvSpPr>
        <p:spPr>
          <a:xfrm>
            <a:off x="1001973"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Board - Director Eligibility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graphicFrame>
        <p:nvGraphicFramePr>
          <p:cNvPr id="157" name="Google Shape;157;g981f2e26a0_0_19"/>
          <p:cNvGraphicFramePr/>
          <p:nvPr/>
        </p:nvGraphicFramePr>
        <p:xfrm>
          <a:off x="541686" y="1140956"/>
          <a:ext cx="3000000" cy="3000000"/>
        </p:xfrm>
        <a:graphic>
          <a:graphicData uri="http://schemas.openxmlformats.org/drawingml/2006/table">
            <a:tbl>
              <a:tblPr bandRow="1" firstRow="1">
                <a:noFill/>
                <a:tableStyleId>{EAFE5B06-E922-480E-AB5C-0F2D133B77BD}</a:tableStyleId>
              </a:tblPr>
              <a:tblGrid>
                <a:gridCol w="1645275"/>
                <a:gridCol w="5397775"/>
                <a:gridCol w="39402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r>
              <a:tr h="259275">
                <a:tc>
                  <a:txBody>
                    <a:bodyPr/>
                    <a:lstStyle/>
                    <a:p>
                      <a:pPr indent="0" lvl="0" marL="0" rtl="0" algn="l">
                        <a:spcBef>
                          <a:spcPts val="0"/>
                        </a:spcBef>
                        <a:spcAft>
                          <a:spcPts val="0"/>
                        </a:spcAft>
                        <a:buNone/>
                      </a:pPr>
                      <a:r>
                        <a:rPr lang="en-US" sz="1800"/>
                        <a:t>Nomination process : simplified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i="1" lang="en-US" sz="1800"/>
                        <a:t>5C - </a:t>
                      </a:r>
                      <a:r>
                        <a:rPr i="1" lang="en-US" sz="1800"/>
                        <a:t>Election and Appointment of the Board of Directors </a:t>
                      </a:r>
                      <a:endParaRPr i="1" sz="1800"/>
                    </a:p>
                    <a:p>
                      <a:pPr indent="-342900" lvl="0" marL="457200" rtl="0" algn="l">
                        <a:spcBef>
                          <a:spcPts val="0"/>
                        </a:spcBef>
                        <a:spcAft>
                          <a:spcPts val="0"/>
                        </a:spcAft>
                        <a:buSzPts val="1800"/>
                        <a:buChar char="-"/>
                      </a:pPr>
                      <a:r>
                        <a:rPr lang="en-US" sz="1800"/>
                        <a:t>in depth process (nominations in writing, submission to Voting members, election details)</a:t>
                      </a:r>
                      <a:endParaRPr sz="1800"/>
                    </a:p>
                    <a:p>
                      <a:pPr indent="0" lvl="0" marL="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Eligibility</a:t>
                      </a:r>
                      <a:endParaRPr i="1"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3.11 All potential directors shall submit an application to the board of directors outlining experience and qualifications for sitting on the board.</a:t>
                      </a:r>
                      <a:endParaRPr b="0" i="0" sz="1800" u="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3.12 The board of directors can either recommend or not recommend a member for admittance onto the board.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59275">
                <a:tc>
                  <a:txBody>
                    <a:bodyPr/>
                    <a:lstStyle/>
                    <a:p>
                      <a:pPr indent="0" lvl="0" marL="0" rtl="0" algn="l">
                        <a:spcBef>
                          <a:spcPts val="0"/>
                        </a:spcBef>
                        <a:spcAft>
                          <a:spcPts val="0"/>
                        </a:spcAft>
                        <a:buNone/>
                      </a:pPr>
                      <a:r>
                        <a:rPr lang="en-US" sz="1800"/>
                        <a:t>Acting Director Voting Rights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i="1" lang="en-US" sz="1800"/>
                        <a:t>5C - </a:t>
                      </a:r>
                      <a:r>
                        <a:rPr i="1" lang="en-US" sz="1800"/>
                        <a:t>vii.</a:t>
                      </a:r>
                      <a:r>
                        <a:rPr lang="en-US" sz="1800"/>
                        <a:t> In the event of a vacancy, the Board may appoint any qualified person as a Director to serve until ratified at the next AGM. The membership shall be advised on appointments at the time of the appointment.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lang="en-US" sz="1800"/>
                        <a:t>3.13 If the board of directors recommends admittance onto the board, the member will be appointed as an acting director, with </a:t>
                      </a:r>
                      <a:r>
                        <a:rPr b="1" lang="en-US" sz="1800"/>
                        <a:t>voting rights,</a:t>
                      </a:r>
                      <a:r>
                        <a:rPr lang="en-US" sz="1800"/>
                        <a:t> until confirmed or rejected at a meeting of the members</a:t>
                      </a:r>
                      <a:endParaRPr sz="1800"/>
                    </a:p>
                    <a:p>
                      <a:pPr indent="0" lvl="0" marL="0" marR="0" rtl="0" algn="l">
                        <a:spcBef>
                          <a:spcPts val="0"/>
                        </a:spcBef>
                        <a:spcAft>
                          <a:spcPts val="0"/>
                        </a:spcAft>
                        <a:buNone/>
                      </a:pPr>
                      <a:r>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58" name="Google Shape;158;g981f2e26a0_0_19"/>
          <p:cNvSpPr txBox="1"/>
          <p:nvPr>
            <p:ph type="title"/>
          </p:nvPr>
        </p:nvSpPr>
        <p:spPr>
          <a:xfrm>
            <a:off x="1001973"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Board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graphicFrame>
        <p:nvGraphicFramePr>
          <p:cNvPr id="164" name="Google Shape;164;g9ee1227d51_0_19"/>
          <p:cNvGraphicFramePr/>
          <p:nvPr/>
        </p:nvGraphicFramePr>
        <p:xfrm>
          <a:off x="541686" y="1140956"/>
          <a:ext cx="3000000" cy="3000000"/>
        </p:xfrm>
        <a:graphic>
          <a:graphicData uri="http://schemas.openxmlformats.org/drawingml/2006/table">
            <a:tbl>
              <a:tblPr bandRow="1" firstRow="1">
                <a:noFill/>
                <a:tableStyleId>{EAFE5B06-E922-480E-AB5C-0F2D133B77BD}</a:tableStyleId>
              </a:tblPr>
              <a:tblGrid>
                <a:gridCol w="1322550"/>
                <a:gridCol w="5155700"/>
                <a:gridCol w="45050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CCCC"/>
                    </a:solidFill>
                  </a:tcPr>
                </a:tc>
              </a:tr>
              <a:tr h="259275">
                <a:tc>
                  <a:txBody>
                    <a:bodyPr/>
                    <a:lstStyle/>
                    <a:p>
                      <a:pPr indent="0" lvl="0" marL="0" rtl="0" algn="l">
                        <a:spcBef>
                          <a:spcPts val="0"/>
                        </a:spcBef>
                        <a:spcAft>
                          <a:spcPts val="0"/>
                        </a:spcAft>
                        <a:buNone/>
                      </a:pPr>
                      <a:r>
                        <a:rPr lang="en-US" sz="1800"/>
                        <a:t>Removal - wording simplified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i="1" lang="en-US" sz="1700"/>
                        <a:t>8. Removal of Directors and Officers</a:t>
                      </a:r>
                      <a:endParaRPr sz="1700"/>
                    </a:p>
                    <a:p>
                      <a:pPr indent="-336550" lvl="0" marL="457200" rtl="0" algn="l">
                        <a:spcBef>
                          <a:spcPts val="0"/>
                        </a:spcBef>
                        <a:spcAft>
                          <a:spcPts val="0"/>
                        </a:spcAft>
                        <a:buSzPts val="1700"/>
                        <a:buAutoNum type="alphaUcPeriod"/>
                      </a:pPr>
                      <a:r>
                        <a:rPr lang="en-US" sz="1700"/>
                        <a:t>Any Director or Officer (in this clause (d) called the "Questioned Director") may be removed from the Board of Directors by a vote of the majority of the Voting Members of the Society who vote on the question at a duly constituted meeting of the Voting Members or by a vote of the majority of the Board who vote on the question at a duly constituted meeting of the Board.</a:t>
                      </a:r>
                      <a:endParaRPr sz="17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700"/>
                        <a:t>Removal of a director </a:t>
                      </a:r>
                      <a:endParaRPr i="1" sz="1700"/>
                    </a:p>
                    <a:p>
                      <a:pPr indent="0" lvl="0" marL="0" marR="0" rtl="0" algn="l">
                        <a:spcBef>
                          <a:spcPts val="0"/>
                        </a:spcBef>
                        <a:spcAft>
                          <a:spcPts val="0"/>
                        </a:spcAft>
                        <a:buNone/>
                      </a:pPr>
                      <a:r>
                        <a:rPr lang="en-US" sz="1700"/>
                        <a:t>3.14. A director may be removed from office with the support of either two-thirds of the directors or by a majority vote by the members at a meeting of the members. </a:t>
                      </a:r>
                      <a:endParaRPr sz="1700"/>
                    </a:p>
                    <a:p>
                      <a:pPr indent="0" lvl="0" marL="0" marR="0" rtl="0" algn="l">
                        <a:spcBef>
                          <a:spcPts val="0"/>
                        </a:spcBef>
                        <a:spcAft>
                          <a:spcPts val="0"/>
                        </a:spcAft>
                        <a:buNone/>
                      </a:pPr>
                      <a:r>
                        <a:t/>
                      </a:r>
                      <a:endParaRPr sz="1700"/>
                    </a:p>
                    <a:p>
                      <a:pPr indent="0" lvl="0" marL="0" marR="0" rtl="0" algn="l">
                        <a:spcBef>
                          <a:spcPts val="0"/>
                        </a:spcBef>
                        <a:spcAft>
                          <a:spcPts val="0"/>
                        </a:spcAft>
                        <a:buNone/>
                      </a:pPr>
                      <a:r>
                        <a:rPr lang="en-US" sz="1700"/>
                        <a:t>3.15. Upon a vote of removal, the rationale for the vote must be stated.</a:t>
                      </a:r>
                      <a:endParaRPr sz="17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59275">
                <a:tc>
                  <a:txBody>
                    <a:bodyPr/>
                    <a:lstStyle/>
                    <a:p>
                      <a:pPr indent="0" lvl="0" marL="0" rtl="0" algn="l">
                        <a:spcBef>
                          <a:spcPts val="0"/>
                        </a:spcBef>
                        <a:spcAft>
                          <a:spcPts val="0"/>
                        </a:spcAft>
                        <a:buNone/>
                      </a:pPr>
                      <a:r>
                        <a:rPr lang="en-US" sz="1800"/>
                        <a:t>Leave of </a:t>
                      </a:r>
                      <a:r>
                        <a:rPr lang="en-US" sz="1800"/>
                        <a:t>absence</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i="1" sz="17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700"/>
                        <a:t>Leave of absence </a:t>
                      </a:r>
                      <a:endParaRPr i="1" sz="1700"/>
                    </a:p>
                    <a:p>
                      <a:pPr indent="0" lvl="0" marL="0" marR="0" rtl="0" algn="l">
                        <a:spcBef>
                          <a:spcPts val="0"/>
                        </a:spcBef>
                        <a:spcAft>
                          <a:spcPts val="0"/>
                        </a:spcAft>
                        <a:buNone/>
                      </a:pPr>
                      <a:r>
                        <a:rPr lang="en-US" sz="1700"/>
                        <a:t>3.16. With the permission of the other directors, directors are able to apply to the board of directors for a leave of absence from the board. </a:t>
                      </a:r>
                      <a:endParaRPr sz="1700"/>
                    </a:p>
                    <a:p>
                      <a:pPr indent="0" lvl="0" marL="0" marR="0" rtl="0" algn="l">
                        <a:spcBef>
                          <a:spcPts val="0"/>
                        </a:spcBef>
                        <a:spcAft>
                          <a:spcPts val="0"/>
                        </a:spcAft>
                        <a:buNone/>
                      </a:pPr>
                      <a:r>
                        <a:rPr lang="en-US" sz="1700"/>
                        <a:t>3.17. If the board of directors accepts the leave of absence, the board will collectively reassign the duties of the director to the other directors.</a:t>
                      </a:r>
                      <a:endParaRPr sz="17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65" name="Google Shape;165;g9ee1227d51_0_19"/>
          <p:cNvSpPr txBox="1"/>
          <p:nvPr>
            <p:ph type="title"/>
          </p:nvPr>
        </p:nvSpPr>
        <p:spPr>
          <a:xfrm>
            <a:off x="1001973"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Board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graphicFrame>
        <p:nvGraphicFramePr>
          <p:cNvPr id="171" name="Google Shape;171;p10"/>
          <p:cNvGraphicFramePr/>
          <p:nvPr/>
        </p:nvGraphicFramePr>
        <p:xfrm>
          <a:off x="520907" y="1159404"/>
          <a:ext cx="3000000" cy="3000000"/>
        </p:xfrm>
        <a:graphic>
          <a:graphicData uri="http://schemas.openxmlformats.org/drawingml/2006/table">
            <a:tbl>
              <a:tblPr bandRow="1" firstRow="1">
                <a:noFill/>
                <a:tableStyleId>{EAFE5B06-E922-480E-AB5C-0F2D133B77BD}</a:tableStyleId>
              </a:tblPr>
              <a:tblGrid>
                <a:gridCol w="2376950"/>
                <a:gridCol w="4485675"/>
                <a:gridCol w="41511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496750">
                <a:tc>
                  <a:txBody>
                    <a:bodyPr/>
                    <a:lstStyle/>
                    <a:p>
                      <a:pPr indent="0" lvl="0" marL="0" marR="0" rtl="0" algn="l">
                        <a:spcBef>
                          <a:spcPts val="0"/>
                        </a:spcBef>
                        <a:spcAft>
                          <a:spcPts val="0"/>
                        </a:spcAft>
                        <a:buNone/>
                      </a:pPr>
                      <a:r>
                        <a:rPr lang="en-US" sz="1800"/>
                        <a:t>Number of meetings</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5 (from 9)</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6A. </a:t>
                      </a:r>
                      <a:r>
                        <a:rPr b="0" i="1" lang="en-US" sz="1800" u="none" strike="noStrike">
                          <a:solidFill>
                            <a:schemeClr val="dk1"/>
                          </a:solidFill>
                          <a:latin typeface="Calibri"/>
                          <a:ea typeface="Calibri"/>
                          <a:cs typeface="Calibri"/>
                          <a:sym typeface="Calibri"/>
                        </a:rPr>
                        <a:t>Meetings (of Board of Directors)</a:t>
                      </a:r>
                      <a:endParaRPr b="0" i="1" sz="1800"/>
                    </a:p>
                    <a:p>
                      <a:pPr indent="0" lvl="0" marL="0" marR="0" rtl="0" algn="l">
                        <a:spcBef>
                          <a:spcPts val="0"/>
                        </a:spcBef>
                        <a:spcAft>
                          <a:spcPts val="0"/>
                        </a:spcAft>
                        <a:buNone/>
                      </a:pPr>
                      <a:r>
                        <a:rPr lang="en-US" sz="1800"/>
                        <a:t>A</a:t>
                      </a:r>
                      <a:r>
                        <a:rPr b="0" i="0" lang="en-US" sz="1800" u="none" strike="noStrike">
                          <a:solidFill>
                            <a:schemeClr val="dk1"/>
                          </a:solidFill>
                          <a:latin typeface="Calibri"/>
                          <a:ea typeface="Calibri"/>
                          <a:cs typeface="Calibri"/>
                          <a:sym typeface="Calibri"/>
                        </a:rPr>
                        <a:t>i. The Board will hold at least</a:t>
                      </a:r>
                      <a:r>
                        <a:rPr b="1" i="0" lang="en-US" sz="1800" u="none" strike="noStrike">
                          <a:solidFill>
                            <a:schemeClr val="dk1"/>
                          </a:solidFill>
                        </a:rPr>
                        <a:t> nine meetings</a:t>
                      </a:r>
                      <a:r>
                        <a:rPr b="0" i="0" lang="en-US" sz="1800" u="none" strike="noStrike">
                          <a:solidFill>
                            <a:schemeClr val="dk1"/>
                          </a:solidFill>
                          <a:latin typeface="Calibri"/>
                          <a:ea typeface="Calibri"/>
                          <a:cs typeface="Calibri"/>
                          <a:sym typeface="Calibri"/>
                        </a:rPr>
                        <a:t> each year. </a:t>
                      </a:r>
                      <a:endParaRPr b="0" sz="1800"/>
                    </a:p>
                    <a:p>
                      <a:pPr indent="0" lvl="0" marL="0" marR="0" rtl="0" algn="l">
                        <a:spcBef>
                          <a:spcPts val="0"/>
                        </a:spcBef>
                        <a:spcAft>
                          <a:spcPts val="0"/>
                        </a:spcAft>
                        <a:buNone/>
                      </a:pPr>
                      <a:r>
                        <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800" u="none" strike="noStrike">
                          <a:solidFill>
                            <a:schemeClr val="dk1"/>
                          </a:solidFill>
                          <a:latin typeface="Calibri"/>
                          <a:ea typeface="Calibri"/>
                          <a:cs typeface="Calibri"/>
                          <a:sym typeface="Calibri"/>
                        </a:rPr>
                        <a:t>Frequency of meetings of the directors</a:t>
                      </a:r>
                      <a:endParaRPr b="0" i="0" sz="1800" u="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5.6 The board will hold at least </a:t>
                      </a:r>
                      <a:r>
                        <a:rPr b="1" i="0" lang="en-US" sz="1800" u="none" strike="noStrike">
                          <a:solidFill>
                            <a:schemeClr val="dk1"/>
                          </a:solidFill>
                        </a:rPr>
                        <a:t>5 meetings</a:t>
                      </a:r>
                      <a:r>
                        <a:rPr b="0" i="0" lang="en-US" sz="1800" u="none" strike="noStrike">
                          <a:solidFill>
                            <a:schemeClr val="dk1"/>
                          </a:solidFill>
                          <a:latin typeface="Calibri"/>
                          <a:ea typeface="Calibri"/>
                          <a:cs typeface="Calibri"/>
                          <a:sym typeface="Calibri"/>
                        </a:rPr>
                        <a:t> each year.</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592800">
                <a:tc>
                  <a:txBody>
                    <a:bodyPr/>
                    <a:lstStyle/>
                    <a:p>
                      <a:pPr indent="0" lvl="0" marL="0" marR="0" rtl="0" algn="l">
                        <a:spcBef>
                          <a:spcPts val="0"/>
                        </a:spcBef>
                        <a:spcAft>
                          <a:spcPts val="0"/>
                        </a:spcAft>
                        <a:buNone/>
                      </a:pPr>
                      <a:r>
                        <a:rPr lang="en-US" sz="1800"/>
                        <a:t>Electronic resolution: Simplified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6D</a:t>
                      </a:r>
                      <a:r>
                        <a:rPr i="1" lang="en-US" sz="1800"/>
                        <a:t>. Resolution By E-mail </a:t>
                      </a:r>
                      <a:endParaRPr i="1" sz="1800"/>
                    </a:p>
                    <a:p>
                      <a:pPr indent="0" lvl="0" marL="0" marR="0" rtl="0" algn="l">
                        <a:spcBef>
                          <a:spcPts val="0"/>
                        </a:spcBef>
                        <a:spcAft>
                          <a:spcPts val="0"/>
                        </a:spcAft>
                        <a:buNone/>
                      </a:pPr>
                      <a:r>
                        <a:rPr i="1" lang="en-US" sz="1800"/>
                        <a:t>6E. </a:t>
                      </a:r>
                      <a:r>
                        <a:rPr lang="en-US" sz="1800"/>
                        <a:t> Participation By Means Of Communication Device </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800" u="none" strike="noStrike">
                          <a:solidFill>
                            <a:schemeClr val="dk1"/>
                          </a:solidFill>
                          <a:latin typeface="Calibri"/>
                          <a:ea typeface="Calibri"/>
                          <a:cs typeface="Calibri"/>
                          <a:sym typeface="Calibri"/>
                        </a:rPr>
                        <a:t>Quorum for a meeting of the directors</a:t>
                      </a:r>
                      <a:endParaRPr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5.5 As necessary, the board of directors can conduct its </a:t>
                      </a:r>
                      <a:r>
                        <a:rPr b="1" i="0" lang="en-US" sz="1800" u="none" strike="noStrike">
                          <a:solidFill>
                            <a:schemeClr val="dk1"/>
                          </a:solidFill>
                        </a:rPr>
                        <a:t>business electronically.</a:t>
                      </a:r>
                      <a:endParaRPr b="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28600">
                <a:tc>
                  <a:txBody>
                    <a:bodyPr/>
                    <a:lstStyle/>
                    <a:p>
                      <a:pPr indent="0" lvl="0" marL="0" marR="0" rtl="0" algn="l">
                        <a:spcBef>
                          <a:spcPts val="0"/>
                        </a:spcBef>
                        <a:spcAft>
                          <a:spcPts val="0"/>
                        </a:spcAft>
                        <a:buNone/>
                      </a:pPr>
                      <a:r>
                        <a:rPr lang="en-US" sz="1800"/>
                        <a:t>Voting: implied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6C.</a:t>
                      </a:r>
                      <a:r>
                        <a:rPr b="0" i="1" lang="en-US" sz="1800" u="none" strike="noStrike">
                          <a:solidFill>
                            <a:schemeClr val="dk1"/>
                          </a:solidFill>
                          <a:latin typeface="Calibri"/>
                          <a:ea typeface="Calibri"/>
                          <a:cs typeface="Calibri"/>
                          <a:sym typeface="Calibri"/>
                        </a:rPr>
                        <a:t> Voting </a:t>
                      </a:r>
                      <a:endParaRPr b="0" i="1"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i. Each Director, except the Director occupying the chair, is entitled to one vote. </a:t>
                      </a:r>
                      <a:endParaRPr b="0"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ii. In the event of a tie vote, the Director occupying the chair is entitled to a casting vote. </a:t>
                      </a:r>
                      <a:endParaRPr b="0"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iii. A Director must cast their own vote and no Director is entitled to vote by proxy.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72" name="Google Shape;172;p10"/>
          <p:cNvSpPr txBox="1"/>
          <p:nvPr>
            <p:ph type="title"/>
          </p:nvPr>
        </p:nvSpPr>
        <p:spPr>
          <a:xfrm>
            <a:off x="1001973"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Board - Meetings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graphicFrame>
        <p:nvGraphicFramePr>
          <p:cNvPr id="178" name="Google Shape;178;g9ee1227d51_0_10"/>
          <p:cNvGraphicFramePr/>
          <p:nvPr/>
        </p:nvGraphicFramePr>
        <p:xfrm>
          <a:off x="520907" y="1159404"/>
          <a:ext cx="3000000" cy="3000000"/>
        </p:xfrm>
        <a:graphic>
          <a:graphicData uri="http://schemas.openxmlformats.org/drawingml/2006/table">
            <a:tbl>
              <a:tblPr bandRow="1" firstRow="1">
                <a:noFill/>
                <a:tableStyleId>{EAFE5B06-E922-480E-AB5C-0F2D133B77BD}</a:tableStyleId>
              </a:tblPr>
              <a:tblGrid>
                <a:gridCol w="2376950"/>
                <a:gridCol w="4485675"/>
                <a:gridCol w="41511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496750">
                <a:tc>
                  <a:txBody>
                    <a:bodyPr/>
                    <a:lstStyle/>
                    <a:p>
                      <a:pPr indent="0" lvl="0" marL="0" marR="0" rtl="0" algn="l">
                        <a:spcBef>
                          <a:spcPts val="0"/>
                        </a:spcBef>
                        <a:spcAft>
                          <a:spcPts val="0"/>
                        </a:spcAft>
                        <a:buNone/>
                      </a:pPr>
                      <a:r>
                        <a:rPr lang="en-US" sz="1800"/>
                        <a:t>Officers of the Board: removal of past chair</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7. Officers of the Board</a:t>
                      </a:r>
                      <a:endParaRPr i="1" sz="1800"/>
                    </a:p>
                    <a:p>
                      <a:pPr indent="0" lvl="0" marL="0" marR="0" rtl="0" algn="l">
                        <a:spcBef>
                          <a:spcPts val="0"/>
                        </a:spcBef>
                        <a:spcAft>
                          <a:spcPts val="0"/>
                        </a:spcAft>
                        <a:buNone/>
                      </a:pPr>
                      <a:r>
                        <a:rPr lang="en-US" sz="1800"/>
                        <a:t>The Board will elect the following officers: Chair, Vice-Chair, Secretary, and Treasurer. The </a:t>
                      </a:r>
                      <a:r>
                        <a:rPr b="1" lang="en-US" sz="1800"/>
                        <a:t>immediate Past Chair</a:t>
                      </a:r>
                      <a:r>
                        <a:rPr lang="en-US" sz="1800"/>
                        <a:t> is also considered an officer.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4.2. The officers shall be: I. Chair; II. Vice-Chair; III. Treasurer; IV. Secretary;</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96750">
                <a:tc>
                  <a:txBody>
                    <a:bodyPr/>
                    <a:lstStyle/>
                    <a:p>
                      <a:pPr indent="0" lvl="0" marL="0" marR="0" rtl="0" algn="l">
                        <a:spcBef>
                          <a:spcPts val="0"/>
                        </a:spcBef>
                        <a:spcAft>
                          <a:spcPts val="0"/>
                        </a:spcAft>
                        <a:buNone/>
                      </a:pPr>
                      <a:r>
                        <a:rPr lang="en-US" sz="1800"/>
                        <a:t>Officer duties - condensed based on governance focus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7E. Duties of Secretary</a:t>
                      </a:r>
                      <a:endParaRPr i="1" sz="1800"/>
                    </a:p>
                    <a:p>
                      <a:pPr indent="0" lvl="0" marL="0" marR="0" rtl="0" algn="l">
                        <a:spcBef>
                          <a:spcPts val="0"/>
                        </a:spcBef>
                        <a:spcAft>
                          <a:spcPts val="0"/>
                        </a:spcAft>
                        <a:buNone/>
                      </a:pPr>
                      <a:r>
                        <a:rPr i="1" lang="en-US" sz="1800"/>
                        <a:t>7F. Duties of Treasurer</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Treasurer Duties - 4.5</a:t>
                      </a:r>
                      <a:endParaRPr i="1" sz="1800"/>
                    </a:p>
                    <a:p>
                      <a:pPr indent="0" lvl="0" marL="0" marR="0" rtl="0" algn="l">
                        <a:spcBef>
                          <a:spcPts val="0"/>
                        </a:spcBef>
                        <a:spcAft>
                          <a:spcPts val="0"/>
                        </a:spcAft>
                        <a:buNone/>
                      </a:pPr>
                      <a:r>
                        <a:rPr i="1" lang="en-US" sz="1800"/>
                        <a:t>Secretary Duties - 4.6</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79" name="Google Shape;179;g9ee1227d51_0_10"/>
          <p:cNvSpPr txBox="1"/>
          <p:nvPr>
            <p:ph type="title"/>
          </p:nvPr>
        </p:nvSpPr>
        <p:spPr>
          <a:xfrm>
            <a:off x="1001973"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Board - Officers of the Board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aphicFrame>
        <p:nvGraphicFramePr>
          <p:cNvPr id="185" name="Google Shape;185;g9ee1227d51_0_29"/>
          <p:cNvGraphicFramePr/>
          <p:nvPr/>
        </p:nvGraphicFramePr>
        <p:xfrm>
          <a:off x="520907" y="1159404"/>
          <a:ext cx="3000000" cy="3000000"/>
        </p:xfrm>
        <a:graphic>
          <a:graphicData uri="http://schemas.openxmlformats.org/drawingml/2006/table">
            <a:tbl>
              <a:tblPr bandRow="1" firstRow="1">
                <a:noFill/>
                <a:tableStyleId>{EAFE5B06-E922-480E-AB5C-0F2D133B77BD}</a:tableStyleId>
              </a:tblPr>
              <a:tblGrid>
                <a:gridCol w="2376950"/>
                <a:gridCol w="4485675"/>
                <a:gridCol w="41511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496750">
                <a:tc>
                  <a:txBody>
                    <a:bodyPr/>
                    <a:lstStyle/>
                    <a:p>
                      <a:pPr indent="0" lvl="0" marL="0" marR="0" rtl="0" algn="l">
                        <a:spcBef>
                          <a:spcPts val="0"/>
                        </a:spcBef>
                        <a:spcAft>
                          <a:spcPts val="0"/>
                        </a:spcAft>
                        <a:buNone/>
                      </a:pPr>
                      <a:r>
                        <a:rPr lang="en-US" sz="1800"/>
                        <a:t>Officers of the Board: removal of past chair</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6. Committees of the Board</a:t>
                      </a:r>
                      <a:endParaRPr i="1" sz="1800"/>
                    </a:p>
                    <a:p>
                      <a:pPr indent="0" lvl="0" marL="0" marR="0" rtl="0" algn="l">
                        <a:spcBef>
                          <a:spcPts val="0"/>
                        </a:spcBef>
                        <a:spcAft>
                          <a:spcPts val="0"/>
                        </a:spcAft>
                        <a:buNone/>
                      </a:pPr>
                      <a:r>
                        <a:t/>
                      </a:r>
                      <a:endParaRPr i="1" sz="1800"/>
                    </a:p>
                    <a:p>
                      <a:pPr indent="0" lvl="0" marL="0" marR="0" rtl="0" algn="l">
                        <a:spcBef>
                          <a:spcPts val="0"/>
                        </a:spcBef>
                        <a:spcAft>
                          <a:spcPts val="0"/>
                        </a:spcAft>
                        <a:buNone/>
                      </a:pPr>
                      <a:r>
                        <a:rPr i="1" lang="en-US" sz="1800"/>
                        <a:t>Appointment</a:t>
                      </a:r>
                      <a:endParaRPr i="1" sz="1800"/>
                    </a:p>
                    <a:p>
                      <a:pPr indent="0" lvl="0" marL="0" marR="0" rtl="0" algn="l">
                        <a:spcBef>
                          <a:spcPts val="0"/>
                        </a:spcBef>
                        <a:spcAft>
                          <a:spcPts val="0"/>
                        </a:spcAft>
                        <a:buNone/>
                      </a:pPr>
                      <a:r>
                        <a:rPr i="1" lang="en-US" sz="1800"/>
                        <a:t>Reporting Structure</a:t>
                      </a:r>
                      <a:endParaRPr i="1" sz="1800"/>
                    </a:p>
                    <a:p>
                      <a:pPr indent="0" lvl="0" marL="0" marR="0" rtl="0" algn="l">
                        <a:spcBef>
                          <a:spcPts val="0"/>
                        </a:spcBef>
                        <a:spcAft>
                          <a:spcPts val="0"/>
                        </a:spcAft>
                        <a:buNone/>
                      </a:pPr>
                      <a:r>
                        <a:rPr i="1" lang="en-US" sz="1800"/>
                        <a:t>Standing Committees</a:t>
                      </a:r>
                      <a:endParaRPr i="1" sz="1800"/>
                    </a:p>
                    <a:p>
                      <a:pPr indent="0" lvl="0" marL="0" marR="0" rtl="0" algn="l">
                        <a:spcBef>
                          <a:spcPts val="0"/>
                        </a:spcBef>
                        <a:spcAft>
                          <a:spcPts val="0"/>
                        </a:spcAft>
                        <a:buNone/>
                      </a:pPr>
                      <a:r>
                        <a:rPr i="1" lang="en-US" sz="1800"/>
                        <a:t>Ad-hoc Committees</a:t>
                      </a:r>
                      <a:endParaRPr i="1" sz="1800"/>
                    </a:p>
                    <a:p>
                      <a:pPr indent="0" lvl="0" marL="0" marR="0" rtl="0" algn="l">
                        <a:spcBef>
                          <a:spcPts val="0"/>
                        </a:spcBef>
                        <a:spcAft>
                          <a:spcPts val="0"/>
                        </a:spcAft>
                        <a:buNone/>
                      </a:pPr>
                      <a:r>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86" name="Google Shape;186;g9ee1227d51_0_29"/>
          <p:cNvSpPr txBox="1"/>
          <p:nvPr>
            <p:ph type="title"/>
          </p:nvPr>
        </p:nvSpPr>
        <p:spPr>
          <a:xfrm>
            <a:off x="1001973"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Board - Committees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graphicFrame>
        <p:nvGraphicFramePr>
          <p:cNvPr id="192" name="Google Shape;192;g9ee1227d51_0_37"/>
          <p:cNvGraphicFramePr/>
          <p:nvPr/>
        </p:nvGraphicFramePr>
        <p:xfrm>
          <a:off x="520907" y="1159404"/>
          <a:ext cx="3000000" cy="3000000"/>
        </p:xfrm>
        <a:graphic>
          <a:graphicData uri="http://schemas.openxmlformats.org/drawingml/2006/table">
            <a:tbl>
              <a:tblPr bandRow="1" firstRow="1">
                <a:noFill/>
                <a:tableStyleId>{EAFE5B06-E922-480E-AB5C-0F2D133B77BD}</a:tableStyleId>
              </a:tblPr>
              <a:tblGrid>
                <a:gridCol w="2376950"/>
                <a:gridCol w="3247425"/>
                <a:gridCol w="538937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496750">
                <a:tc>
                  <a:txBody>
                    <a:bodyPr/>
                    <a:lstStyle/>
                    <a:p>
                      <a:pPr indent="0" lvl="0" marL="0" marR="0" rtl="0" algn="l">
                        <a:spcBef>
                          <a:spcPts val="0"/>
                        </a:spcBef>
                        <a:spcAft>
                          <a:spcPts val="0"/>
                        </a:spcAft>
                        <a:buNone/>
                      </a:pPr>
                      <a:r>
                        <a:rPr lang="en-US" sz="1800"/>
                        <a:t>Bylaw amendments: effective dates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19. AMENDMENT, ALTERATION OR RECESSION OF BY-LAWS</a:t>
                      </a:r>
                      <a:endParaRPr i="1" sz="1800"/>
                    </a:p>
                    <a:p>
                      <a:pPr indent="0" lvl="0" marL="0" marR="0" rtl="0" algn="l">
                        <a:spcBef>
                          <a:spcPts val="0"/>
                        </a:spcBef>
                        <a:spcAft>
                          <a:spcPts val="0"/>
                        </a:spcAft>
                        <a:buNone/>
                      </a:pPr>
                      <a:r>
                        <a:t/>
                      </a:r>
                      <a:endParaRPr i="1" sz="1800"/>
                    </a:p>
                    <a:p>
                      <a:pPr indent="0" lvl="0" marL="0" marR="0" rtl="0" algn="l">
                        <a:spcBef>
                          <a:spcPts val="0"/>
                        </a:spcBef>
                        <a:spcAft>
                          <a:spcPts val="0"/>
                        </a:spcAft>
                        <a:buNone/>
                      </a:pPr>
                      <a:r>
                        <a:rPr lang="en-US" sz="1800"/>
                        <a:t>The Society may amend, alter or rescind its by-laws only by a Special Resolution of the Society</a:t>
                      </a:r>
                      <a:r>
                        <a:rPr i="1" lang="en-US" sz="1800"/>
                        <a:t>.</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9. Amendment, Alteration Or Recession Of By-laws </a:t>
                      </a:r>
                      <a:endParaRPr i="1" sz="1800"/>
                    </a:p>
                    <a:p>
                      <a:pPr indent="0" lvl="0" marL="0" marR="0" rtl="0" algn="l">
                        <a:spcBef>
                          <a:spcPts val="0"/>
                        </a:spcBef>
                        <a:spcAft>
                          <a:spcPts val="0"/>
                        </a:spcAft>
                        <a:buNone/>
                      </a:pPr>
                      <a:r>
                        <a:t/>
                      </a:r>
                      <a:endParaRPr i="1" sz="1800"/>
                    </a:p>
                    <a:p>
                      <a:pPr indent="0" lvl="0" marL="0" marR="0" rtl="0" algn="l">
                        <a:spcBef>
                          <a:spcPts val="0"/>
                        </a:spcBef>
                        <a:spcAft>
                          <a:spcPts val="0"/>
                        </a:spcAft>
                        <a:buNone/>
                      </a:pPr>
                      <a:r>
                        <a:rPr i="1" lang="en-US" sz="1800"/>
                        <a:t>Effective dates </a:t>
                      </a:r>
                      <a:endParaRPr i="1" sz="1800"/>
                    </a:p>
                    <a:p>
                      <a:pPr indent="0" lvl="0" marL="0" marR="0" rtl="0" algn="l">
                        <a:spcBef>
                          <a:spcPts val="0"/>
                        </a:spcBef>
                        <a:spcAft>
                          <a:spcPts val="0"/>
                        </a:spcAft>
                        <a:buNone/>
                      </a:pPr>
                      <a:r>
                        <a:rPr lang="en-US" sz="1800"/>
                        <a:t>9.2. Amendments to the bylaw proposed by a member are effective immediately following their passage by the members.</a:t>
                      </a:r>
                      <a:endParaRPr sz="1800"/>
                    </a:p>
                    <a:p>
                      <a:pPr indent="0" lvl="0" marL="0" marR="0" rtl="0" algn="l">
                        <a:spcBef>
                          <a:spcPts val="0"/>
                        </a:spcBef>
                        <a:spcAft>
                          <a:spcPts val="0"/>
                        </a:spcAft>
                        <a:buNone/>
                      </a:pPr>
                      <a:r>
                        <a:rPr lang="en-US" sz="1800"/>
                        <a:t> 9.3. Amendments to the bylaws made by the board of directors are effective from the passage of the resolution made by the directors until confirmed, amended, or rejected at a meeting of the members</a:t>
                      </a:r>
                      <a:endParaRPr sz="1800"/>
                    </a:p>
                    <a:p>
                      <a:pPr indent="0" lvl="0" marL="0" marR="0" rtl="0" algn="l">
                        <a:spcBef>
                          <a:spcPts val="0"/>
                        </a:spcBef>
                        <a:spcAft>
                          <a:spcPts val="0"/>
                        </a:spcAft>
                        <a:buNone/>
                      </a:pPr>
                      <a:r>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96750">
                <a:tc>
                  <a:txBody>
                    <a:bodyPr/>
                    <a:lstStyle/>
                    <a:p>
                      <a:pPr indent="0" lvl="0" marL="0" marR="0" rtl="0" algn="l">
                        <a:spcBef>
                          <a:spcPts val="0"/>
                        </a:spcBef>
                        <a:spcAft>
                          <a:spcPts val="0"/>
                        </a:spcAft>
                        <a:buNone/>
                      </a:pPr>
                      <a:r>
                        <a:rPr lang="en-US" sz="1800"/>
                        <a:t>Section on staff removed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13. STAFF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93" name="Google Shape;193;g9ee1227d51_0_37"/>
          <p:cNvSpPr txBox="1"/>
          <p:nvPr>
            <p:ph type="title"/>
          </p:nvPr>
        </p:nvSpPr>
        <p:spPr>
          <a:xfrm>
            <a:off x="1001973" y="0"/>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Misc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9ee1227d51_0_3"/>
          <p:cNvSpPr txBox="1"/>
          <p:nvPr>
            <p:ph idx="1" type="subTitle"/>
          </p:nvPr>
        </p:nvSpPr>
        <p:spPr>
          <a:xfrm>
            <a:off x="561175" y="595380"/>
            <a:ext cx="9144000" cy="58245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en-US" sz="3000"/>
              <a:t>Purpose</a:t>
            </a:r>
            <a:r>
              <a:rPr b="1" lang="en-US"/>
              <a:t>:</a:t>
            </a:r>
            <a:endParaRPr b="1"/>
          </a:p>
          <a:p>
            <a:pPr indent="-381000" lvl="0" marL="457200" rtl="0" algn="l">
              <a:spcBef>
                <a:spcPts val="1000"/>
              </a:spcBef>
              <a:spcAft>
                <a:spcPts val="0"/>
              </a:spcAft>
              <a:buSzPts val="2400"/>
              <a:buChar char="●"/>
            </a:pPr>
            <a:r>
              <a:rPr b="1" lang="en-US"/>
              <a:t>Simplify bylaws as the Board move</a:t>
            </a:r>
            <a:r>
              <a:rPr b="1" lang="en-US"/>
              <a:t>s from an operational to a </a:t>
            </a:r>
            <a:r>
              <a:rPr b="1" lang="en-US" u="sng"/>
              <a:t>governance</a:t>
            </a:r>
            <a:r>
              <a:rPr b="1" lang="en-US"/>
              <a:t> focus</a:t>
            </a:r>
            <a:endParaRPr b="1"/>
          </a:p>
          <a:p>
            <a:pPr indent="-381000" lvl="0" marL="457200" rtl="0" algn="l">
              <a:spcBef>
                <a:spcPts val="0"/>
              </a:spcBef>
              <a:spcAft>
                <a:spcPts val="0"/>
              </a:spcAft>
              <a:buSzPts val="2400"/>
              <a:buChar char="●"/>
            </a:pPr>
            <a:r>
              <a:rPr b="1" lang="en-US"/>
              <a:t>Future revamp of Board policies once bylaws are solidified</a:t>
            </a:r>
            <a:endParaRPr b="1"/>
          </a:p>
          <a:p>
            <a:pPr indent="0" lvl="0" marL="0" rtl="0" algn="l">
              <a:spcBef>
                <a:spcPts val="1000"/>
              </a:spcBef>
              <a:spcAft>
                <a:spcPts val="0"/>
              </a:spcAft>
              <a:buNone/>
            </a:pPr>
            <a:r>
              <a:t/>
            </a:r>
            <a:endParaRPr b="1"/>
          </a:p>
          <a:p>
            <a:pPr indent="0" lvl="0" marL="0" rtl="0" algn="l">
              <a:spcBef>
                <a:spcPts val="1000"/>
              </a:spcBef>
              <a:spcAft>
                <a:spcPts val="0"/>
              </a:spcAft>
              <a:buNone/>
            </a:pPr>
            <a:r>
              <a:rPr b="1" lang="en-US" sz="3000"/>
              <a:t>Background:</a:t>
            </a:r>
            <a:endParaRPr b="1" sz="3000"/>
          </a:p>
          <a:p>
            <a:pPr indent="-381000" lvl="0" marL="457200" rtl="0" algn="l">
              <a:spcBef>
                <a:spcPts val="1000"/>
              </a:spcBef>
              <a:spcAft>
                <a:spcPts val="0"/>
              </a:spcAft>
              <a:buSzPts val="2400"/>
              <a:buChar char="●"/>
            </a:pPr>
            <a:r>
              <a:rPr b="1" lang="en-US"/>
              <a:t>Review of bylaws from other LGBTQ+ Canadian organizations </a:t>
            </a:r>
            <a:endParaRPr b="1"/>
          </a:p>
          <a:p>
            <a:pPr indent="-381000" lvl="0" marL="457200" rtl="0" algn="l">
              <a:spcBef>
                <a:spcPts val="0"/>
              </a:spcBef>
              <a:spcAft>
                <a:spcPts val="0"/>
              </a:spcAft>
              <a:buSzPts val="2400"/>
              <a:buChar char="●"/>
            </a:pPr>
            <a:r>
              <a:rPr b="1" lang="en-US"/>
              <a:t>Review of Society’s Act</a:t>
            </a:r>
            <a:endParaRPr b="1"/>
          </a:p>
          <a:p>
            <a:pPr indent="-381000" lvl="0" marL="457200" rtl="0" algn="l">
              <a:spcBef>
                <a:spcPts val="0"/>
              </a:spcBef>
              <a:spcAft>
                <a:spcPts val="0"/>
              </a:spcAft>
              <a:buSzPts val="2400"/>
              <a:buChar char="●"/>
            </a:pPr>
            <a:r>
              <a:rPr b="1" lang="en-US"/>
              <a:t>Governance Committee going through bylaws section by section, recommendation to Board</a:t>
            </a:r>
            <a:endParaRPr b="1"/>
          </a:p>
          <a:p>
            <a:pPr indent="0" lvl="0" marL="0" rtl="0" algn="l">
              <a:spcBef>
                <a:spcPts val="1000"/>
              </a:spcBef>
              <a:spcAft>
                <a:spcPts val="0"/>
              </a:spcAft>
              <a:buNone/>
            </a:pPr>
            <a:br>
              <a:rPr b="1" lang="en-US"/>
            </a:br>
            <a:r>
              <a:rPr b="1" lang="en-US" sz="3000"/>
              <a:t>This presentation:</a:t>
            </a:r>
            <a:endParaRPr b="1" sz="3000"/>
          </a:p>
          <a:p>
            <a:pPr indent="-381000" lvl="0" marL="457200" rtl="0" algn="l">
              <a:spcBef>
                <a:spcPts val="1000"/>
              </a:spcBef>
              <a:spcAft>
                <a:spcPts val="0"/>
              </a:spcAft>
              <a:buSzPts val="2400"/>
              <a:buChar char="●"/>
            </a:pPr>
            <a:r>
              <a:rPr b="1" lang="en-US"/>
              <a:t>Section by section comparison of changes</a:t>
            </a:r>
            <a:endParaRPr b="1"/>
          </a:p>
          <a:p>
            <a:pPr indent="0" lvl="0" marL="0" rtl="0" algn="l">
              <a:spcBef>
                <a:spcPts val="1000"/>
              </a:spcBef>
              <a:spcAft>
                <a:spcPts val="0"/>
              </a:spcAft>
              <a:buNone/>
            </a:pPr>
            <a:r>
              <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aphicFrame>
        <p:nvGraphicFramePr>
          <p:cNvPr id="101" name="Google Shape;101;p2"/>
          <p:cNvGraphicFramePr/>
          <p:nvPr/>
        </p:nvGraphicFramePr>
        <p:xfrm>
          <a:off x="615538" y="1425325"/>
          <a:ext cx="3000000" cy="3000000"/>
        </p:xfrm>
        <a:graphic>
          <a:graphicData uri="http://schemas.openxmlformats.org/drawingml/2006/table">
            <a:tbl>
              <a:tblPr bandRow="1" firstRow="1">
                <a:noFill/>
                <a:tableStyleId>{EAFE5B06-E922-480E-AB5C-0F2D133B77BD}</a:tableStyleId>
              </a:tblPr>
              <a:tblGrid>
                <a:gridCol w="2225650"/>
                <a:gridCol w="5078550"/>
                <a:gridCol w="3656725"/>
              </a:tblGrid>
              <a:tr h="502675">
                <a:tc>
                  <a:txBody>
                    <a:bodyPr/>
                    <a:lstStyle/>
                    <a:p>
                      <a:pPr indent="0" lvl="0" marL="0" marR="0" rtl="0" algn="l">
                        <a:spcBef>
                          <a:spcPts val="0"/>
                        </a:spcBef>
                        <a:spcAft>
                          <a:spcPts val="0"/>
                        </a:spcAft>
                        <a:buNone/>
                      </a:pPr>
                      <a:r>
                        <a:rPr lang="en-US" sz="1800">
                          <a:solidFill>
                            <a:schemeClr val="dk1"/>
                          </a:solidFill>
                        </a:rPr>
                        <a:t>Changes</a:t>
                      </a:r>
                      <a:endParaRPr b="1" sz="1800" u="none" cap="none" strike="noStrike">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7B7B7"/>
                    </a:solidFill>
                  </a:tcPr>
                </a:tc>
                <a:tc>
                  <a:txBody>
                    <a:bodyPr/>
                    <a:lstStyle/>
                    <a:p>
                      <a:pPr indent="0" lvl="0" marL="0" marR="0" rtl="0" algn="l">
                        <a:spcBef>
                          <a:spcPts val="0"/>
                        </a:spcBef>
                        <a:spcAft>
                          <a:spcPts val="0"/>
                        </a:spcAft>
                        <a:buNone/>
                      </a:pPr>
                      <a:r>
                        <a:rPr b="1" lang="en-US" sz="1800" u="none" cap="none" strike="noStrike">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7B7B7"/>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7B7B7"/>
                    </a:solidFill>
                  </a:tcPr>
                </a:tc>
              </a:tr>
              <a:tr h="3172825">
                <a:tc>
                  <a:txBody>
                    <a:bodyPr/>
                    <a:lstStyle/>
                    <a:p>
                      <a:pPr indent="0" lvl="0" marL="0" marR="0" rtl="0" algn="l">
                        <a:spcBef>
                          <a:spcPts val="0"/>
                        </a:spcBef>
                        <a:spcAft>
                          <a:spcPts val="0"/>
                        </a:spcAft>
                        <a:buNone/>
                      </a:pPr>
                      <a:r>
                        <a:rPr lang="en-US" sz="1800"/>
                        <a:t>Vision/MIssion Order</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Removal of core values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a:t>Our Vision:</a:t>
                      </a:r>
                      <a:endParaRPr sz="1800"/>
                    </a:p>
                    <a:p>
                      <a:pPr indent="0" lvl="0" marL="0" marR="0" rtl="0" algn="l">
                        <a:spcBef>
                          <a:spcPts val="0"/>
                        </a:spcBef>
                        <a:spcAft>
                          <a:spcPts val="0"/>
                        </a:spcAft>
                        <a:buNone/>
                      </a:pPr>
                      <a:r>
                        <a:rPr lang="en-US" sz="1800"/>
                        <a:t>We envision a strong and vibrant community of Edmontonians who take pride in their diversity and ensure belonging for everyone.</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Our Mission:</a:t>
                      </a:r>
                      <a:endParaRPr sz="1800"/>
                    </a:p>
                    <a:p>
                      <a:pPr indent="0" lvl="0" marL="0" marR="0" rtl="0" algn="l">
                        <a:spcBef>
                          <a:spcPts val="0"/>
                        </a:spcBef>
                        <a:spcAft>
                          <a:spcPts val="0"/>
                        </a:spcAft>
                        <a:buNone/>
                      </a:pPr>
                      <a:r>
                        <a:rPr lang="en-US" sz="1800"/>
                        <a:t>The mission of the Pride Centre of Edmonton is to provide support that responds to the needs of people with diverse sexual orientations, gender identities, and gender expressions, and of the people in their lives.</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Our Core Values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a:t>Mission: The mission of the Pride Centre of Edmonton is to provide support that responds to the needs of people with diverse sexual orientations, gender identities, and gender expressions, and of the people in their lives.</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Vision: We envision a strong and vibrant community of Edmontonians who take pride in their diversity and ensure belonging for everyone.</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02" name="Google Shape;102;p2"/>
          <p:cNvSpPr txBox="1"/>
          <p:nvPr>
            <p:ph type="title"/>
          </p:nvPr>
        </p:nvSpPr>
        <p:spPr>
          <a:xfrm>
            <a:off x="715370"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Preamble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aphicFrame>
        <p:nvGraphicFramePr>
          <p:cNvPr id="108" name="Google Shape;108;p3"/>
          <p:cNvGraphicFramePr/>
          <p:nvPr/>
        </p:nvGraphicFramePr>
        <p:xfrm>
          <a:off x="558484" y="1230123"/>
          <a:ext cx="3000000" cy="3000000"/>
        </p:xfrm>
        <a:graphic>
          <a:graphicData uri="http://schemas.openxmlformats.org/drawingml/2006/table">
            <a:tbl>
              <a:tblPr bandRow="1" firstRow="1">
                <a:noFill/>
                <a:tableStyleId>{EAFE5B06-E922-480E-AB5C-0F2D133B77BD}</a:tableStyleId>
              </a:tblPr>
              <a:tblGrid>
                <a:gridCol w="1475175"/>
                <a:gridCol w="5545500"/>
                <a:gridCol w="4191525"/>
              </a:tblGrid>
              <a:tr h="40230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1555050">
                <a:tc>
                  <a:txBody>
                    <a:bodyPr/>
                    <a:lstStyle/>
                    <a:p>
                      <a:pPr indent="0" lvl="0" marL="0" marR="0" rtl="0" algn="l">
                        <a:spcBef>
                          <a:spcPts val="0"/>
                        </a:spcBef>
                        <a:spcAft>
                          <a:spcPts val="0"/>
                        </a:spcAft>
                        <a:buNone/>
                      </a:pPr>
                      <a:r>
                        <a:rPr lang="en-US" sz="1800"/>
                        <a:t>Membership Types and Rights</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Section 3 - </a:t>
                      </a:r>
                      <a:r>
                        <a:rPr i="1" lang="en-US" sz="1800"/>
                        <a:t>Membership</a:t>
                      </a:r>
                      <a:r>
                        <a:rPr i="1" lang="en-US" sz="1800"/>
                        <a:t> Types </a:t>
                      </a:r>
                      <a:endParaRPr i="1" sz="1800"/>
                    </a:p>
                    <a:p>
                      <a:pPr indent="0" lvl="0" marL="0" marR="0" rtl="0" algn="l">
                        <a:spcBef>
                          <a:spcPts val="0"/>
                        </a:spcBef>
                        <a:spcAft>
                          <a:spcPts val="0"/>
                        </a:spcAft>
                        <a:buNone/>
                      </a:pPr>
                      <a:r>
                        <a:rPr lang="en-US" sz="1800"/>
                        <a:t>[Sub-section </a:t>
                      </a:r>
                      <a:r>
                        <a:rPr lang="en-US" sz="1800"/>
                        <a:t> C (Voting members), D (non-voting members), E (Honorary members)  - outline how someone becomes this classification, rights, and obligations]]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Section 1</a:t>
                      </a:r>
                      <a:endParaRPr i="1" sz="1800"/>
                    </a:p>
                    <a:p>
                      <a:pPr indent="0" lvl="0" marL="0" marR="0" rtl="0" algn="l">
                        <a:spcBef>
                          <a:spcPts val="0"/>
                        </a:spcBef>
                        <a:spcAft>
                          <a:spcPts val="0"/>
                        </a:spcAft>
                        <a:buNone/>
                      </a:pPr>
                      <a:r>
                        <a:rPr lang="en-US" sz="1800"/>
                        <a:t>Membership types removed</a:t>
                      </a:r>
                      <a:endParaRPr sz="1800"/>
                    </a:p>
                    <a:p>
                      <a:pPr indent="0" lvl="0" marL="0" marR="0" rtl="0" algn="l">
                        <a:spcBef>
                          <a:spcPts val="0"/>
                        </a:spcBef>
                        <a:spcAft>
                          <a:spcPts val="0"/>
                        </a:spcAft>
                        <a:buNone/>
                      </a:pPr>
                      <a:r>
                        <a:t/>
                      </a:r>
                      <a:endParaRPr i="1" sz="1800"/>
                    </a:p>
                    <a:p>
                      <a:pPr indent="0" lvl="0" marL="0" marR="0" rtl="0" algn="l">
                        <a:spcBef>
                          <a:spcPts val="0"/>
                        </a:spcBef>
                        <a:spcAft>
                          <a:spcPts val="0"/>
                        </a:spcAft>
                        <a:buNone/>
                      </a:pPr>
                      <a:r>
                        <a:rPr i="1" lang="en-US" sz="1800"/>
                        <a:t>Rights of members</a:t>
                      </a:r>
                      <a:endParaRPr sz="1800"/>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1.7 All members are eligible to attend, vote at, and submit material for consideration at meetings of the members.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1193450">
                <a:tc>
                  <a:txBody>
                    <a:bodyPr/>
                    <a:lstStyle/>
                    <a:p>
                      <a:pPr indent="0" lvl="0" marL="0" marR="0" rtl="0" algn="l">
                        <a:spcBef>
                          <a:spcPts val="0"/>
                        </a:spcBef>
                        <a:spcAft>
                          <a:spcPts val="0"/>
                        </a:spcAft>
                        <a:buNone/>
                      </a:pPr>
                      <a:r>
                        <a:rPr lang="en-US" sz="1800"/>
                        <a:t>Eligibility</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i="1" lang="en-US" sz="1800"/>
                        <a:t>3B - Eligibility</a:t>
                      </a:r>
                      <a:r>
                        <a:rPr lang="en-US" sz="1800"/>
                        <a:t> </a:t>
                      </a:r>
                      <a:endParaRPr sz="1800"/>
                    </a:p>
                    <a:p>
                      <a:pPr indent="-330200" lvl="0" marL="285750" rtl="0" algn="l">
                        <a:spcBef>
                          <a:spcPts val="0"/>
                        </a:spcBef>
                        <a:spcAft>
                          <a:spcPts val="0"/>
                        </a:spcAft>
                        <a:buClr>
                          <a:schemeClr val="dk1"/>
                        </a:buClr>
                        <a:buSzPts val="1800"/>
                        <a:buFont typeface="Calibri"/>
                        <a:buAutoNum type="romanLcPeriod"/>
                      </a:pPr>
                      <a:r>
                        <a:rPr lang="en-US" sz="1800"/>
                        <a:t>To be eligible for membership, a person must support the objects of the Society. To be eligible to be a Voting Member, a person must be 18 years of age or older.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i="1" lang="en-US" sz="1800"/>
                        <a:t>Eligibility for membership:</a:t>
                      </a:r>
                      <a:endParaRPr i="1" sz="1800"/>
                    </a:p>
                    <a:p>
                      <a:pPr indent="0" lvl="0" marL="0" rtl="0" algn="l">
                        <a:spcBef>
                          <a:spcPts val="0"/>
                        </a:spcBef>
                        <a:spcAft>
                          <a:spcPts val="0"/>
                        </a:spcAft>
                        <a:buClr>
                          <a:schemeClr val="dk1"/>
                        </a:buClr>
                        <a:buSzPts val="1100"/>
                        <a:buFont typeface="Arial"/>
                        <a:buNone/>
                      </a:pPr>
                      <a:r>
                        <a:rPr i="1" lang="en-US" sz="1800"/>
                        <a:t>1.1</a:t>
                      </a:r>
                      <a:r>
                        <a:rPr lang="en-US" sz="1800"/>
                        <a:t> Membership in the corporation is open to all persons who support the mission and vision of society. </a:t>
                      </a:r>
                      <a:endParaRPr i="1"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1264350">
                <a:tc>
                  <a:txBody>
                    <a:bodyPr/>
                    <a:lstStyle/>
                    <a:p>
                      <a:pPr indent="0" lvl="0" marL="0" marR="0" rtl="0" algn="l">
                        <a:spcBef>
                          <a:spcPts val="0"/>
                        </a:spcBef>
                        <a:spcAft>
                          <a:spcPts val="0"/>
                        </a:spcAft>
                        <a:buNone/>
                      </a:pPr>
                      <a:r>
                        <a:rPr lang="en-US" sz="1800"/>
                        <a:t>Fee</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Clr>
                          <a:schemeClr val="dk1"/>
                        </a:buClr>
                        <a:buSzPts val="1100"/>
                        <a:buFont typeface="Calibri"/>
                        <a:buNone/>
                      </a:pPr>
                      <a:r>
                        <a:rPr i="1" lang="en-US" sz="1800"/>
                        <a:t>3F -  </a:t>
                      </a:r>
                      <a:r>
                        <a:rPr i="1" lang="en-US" sz="1800"/>
                        <a:t>Annual Membership Fees </a:t>
                      </a:r>
                      <a:endParaRPr i="1" sz="1800"/>
                    </a:p>
                    <a:p>
                      <a:pPr indent="0" lvl="0" marL="0" marR="0" rtl="0" algn="l">
                        <a:spcBef>
                          <a:spcPts val="0"/>
                        </a:spcBef>
                        <a:spcAft>
                          <a:spcPts val="0"/>
                        </a:spcAft>
                        <a:buClr>
                          <a:schemeClr val="dk1"/>
                        </a:buClr>
                        <a:buSzPts val="1100"/>
                        <a:buFont typeface="Calibri"/>
                        <a:buNone/>
                      </a:pPr>
                      <a:r>
                        <a:rPr lang="en-US" sz="1800"/>
                        <a:t>i. The Board of Directors will from time to time set annual membership fees for Voting Members and Non-Voting Members. </a:t>
                      </a:r>
                      <a:br>
                        <a:rPr lang="en-US" sz="1800"/>
                      </a:b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Clr>
                          <a:schemeClr val="dk1"/>
                        </a:buClr>
                        <a:buSzPts val="1100"/>
                        <a:buFont typeface="Arial"/>
                        <a:buNone/>
                      </a:pPr>
                      <a:r>
                        <a:rPr lang="en-US" sz="1800"/>
                        <a:t>1.2 Membership fees will be set by the Board of Directors.</a:t>
                      </a:r>
                      <a:endParaRPr sz="1800"/>
                    </a:p>
                    <a:p>
                      <a:pPr indent="0" lvl="0" marL="0" marR="0" rtl="0" algn="l">
                        <a:spcBef>
                          <a:spcPts val="0"/>
                        </a:spcBef>
                        <a:spcAft>
                          <a:spcPts val="0"/>
                        </a:spcAft>
                        <a:buClr>
                          <a:schemeClr val="dk1"/>
                        </a:buClr>
                        <a:buSzPts val="1100"/>
                        <a:buFont typeface="Arial"/>
                        <a:buNone/>
                      </a:pPr>
                      <a:r>
                        <a:rPr lang="en-US" sz="1800"/>
                        <a:t>1.3 The membership </a:t>
                      </a:r>
                      <a:r>
                        <a:rPr b="1" lang="en-US" sz="1800"/>
                        <a:t>fee can be waived </a:t>
                      </a:r>
                      <a:r>
                        <a:rPr lang="en-US" sz="1800"/>
                        <a:t>if necessary.</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09" name="Google Shape;109;p3"/>
          <p:cNvSpPr txBox="1"/>
          <p:nvPr>
            <p:ph type="title"/>
          </p:nvPr>
        </p:nvSpPr>
        <p:spPr>
          <a:xfrm>
            <a:off x="838200"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Membership - Types, </a:t>
            </a:r>
            <a:r>
              <a:rPr lang="en-US"/>
              <a:t>Eligibility</a:t>
            </a:r>
            <a:r>
              <a:rPr lang="en-US"/>
              <a:t>, Fees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graphicFrame>
        <p:nvGraphicFramePr>
          <p:cNvPr id="115" name="Google Shape;115;p4"/>
          <p:cNvGraphicFramePr/>
          <p:nvPr/>
        </p:nvGraphicFramePr>
        <p:xfrm>
          <a:off x="580175" y="1214977"/>
          <a:ext cx="3000000" cy="3000000"/>
        </p:xfrm>
        <a:graphic>
          <a:graphicData uri="http://schemas.openxmlformats.org/drawingml/2006/table">
            <a:tbl>
              <a:tblPr bandRow="1" firstRow="1">
                <a:noFill/>
                <a:tableStyleId>{EAFE5B06-E922-480E-AB5C-0F2D133B77BD}</a:tableStyleId>
              </a:tblPr>
              <a:tblGrid>
                <a:gridCol w="1859750"/>
                <a:gridCol w="3859550"/>
                <a:gridCol w="50543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496750">
                <a:tc>
                  <a:txBody>
                    <a:bodyPr/>
                    <a:lstStyle/>
                    <a:p>
                      <a:pPr indent="0" lvl="0" marL="0" marR="0" rtl="0" algn="l">
                        <a:spcBef>
                          <a:spcPts val="0"/>
                        </a:spcBef>
                        <a:spcAft>
                          <a:spcPts val="0"/>
                        </a:spcAft>
                        <a:buNone/>
                      </a:pPr>
                      <a:r>
                        <a:rPr lang="en-US" sz="1800"/>
                        <a:t>Duration</a:t>
                      </a:r>
                      <a:endParaRPr b="0" i="0" sz="18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a:t>Depends on membership Type</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800" u="none" strike="noStrike">
                          <a:solidFill>
                            <a:schemeClr val="dk1"/>
                          </a:solidFill>
                          <a:latin typeface="Calibri"/>
                          <a:ea typeface="Calibri"/>
                          <a:cs typeface="Calibri"/>
                          <a:sym typeface="Calibri"/>
                        </a:rPr>
                        <a:t>Duration of membership: </a:t>
                      </a:r>
                      <a:endParaRPr b="1" i="0" sz="1800" u="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i="0" lang="en-US" sz="1800" u="none" strike="noStrike">
                          <a:solidFill>
                            <a:schemeClr val="dk1"/>
                          </a:solidFill>
                        </a:rPr>
                        <a:t>1.4 A membership shall be valid until the last day of the month of the following year in which it was purchased</a:t>
                      </a:r>
                      <a:endParaRPr sz="1800"/>
                    </a:p>
                    <a:p>
                      <a:pPr indent="0" lvl="0" marL="0" marR="0" rtl="0" algn="l">
                        <a:spcBef>
                          <a:spcPts val="0"/>
                        </a:spcBef>
                        <a:spcAft>
                          <a:spcPts val="0"/>
                        </a:spcAft>
                        <a:buClr>
                          <a:schemeClr val="dk1"/>
                        </a:buClr>
                        <a:buSzPts val="1100"/>
                        <a:buFont typeface="Arial"/>
                        <a:buNone/>
                      </a:pPr>
                      <a:r>
                        <a:rPr i="0" lang="en-US" sz="1800" u="none" strike="noStrike">
                          <a:solidFill>
                            <a:schemeClr val="dk1"/>
                          </a:solidFill>
                        </a:rPr>
                        <a:t>1.5 Memberships can be renewed indefinitely. </a:t>
                      </a:r>
                      <a:endParaRPr i="0" sz="1800" u="none" strike="noStrike">
                        <a:solidFill>
                          <a:schemeClr val="dk1"/>
                        </a:solidFill>
                      </a:endParaRPr>
                    </a:p>
                    <a:p>
                      <a:pPr indent="0" lvl="0" marL="0" marR="0" rtl="0" algn="l">
                        <a:spcBef>
                          <a:spcPts val="0"/>
                        </a:spcBef>
                        <a:spcAft>
                          <a:spcPts val="0"/>
                        </a:spcAft>
                        <a:buClr>
                          <a:schemeClr val="dk1"/>
                        </a:buClr>
                        <a:buSzPts val="1100"/>
                        <a:buFont typeface="Arial"/>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96750">
                <a:tc>
                  <a:txBody>
                    <a:bodyPr/>
                    <a:lstStyle/>
                    <a:p>
                      <a:pPr indent="0" lvl="0" marL="0" marR="0" rtl="0" algn="l">
                        <a:spcBef>
                          <a:spcPts val="0"/>
                        </a:spcBef>
                        <a:spcAft>
                          <a:spcPts val="0"/>
                        </a:spcAft>
                        <a:buNone/>
                      </a:pPr>
                      <a:r>
                        <a:rPr lang="en-US" sz="1800"/>
                        <a:t>Withdrawal/</a:t>
                      </a:r>
                      <a:endParaRPr sz="1800"/>
                    </a:p>
                    <a:p>
                      <a:pPr indent="0" lvl="0" marL="0" marR="0" rtl="0" algn="l">
                        <a:spcBef>
                          <a:spcPts val="0"/>
                        </a:spcBef>
                        <a:spcAft>
                          <a:spcPts val="0"/>
                        </a:spcAft>
                        <a:buNone/>
                      </a:pPr>
                      <a:r>
                        <a:rPr lang="en-US" sz="1800"/>
                        <a:t>Termination</a:t>
                      </a:r>
                      <a:endParaRPr b="0" i="0" sz="18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800"/>
                        <a:t>3G - </a:t>
                      </a:r>
                      <a:r>
                        <a:rPr b="0" i="0" lang="en-US" sz="1800" u="none" strike="noStrike">
                          <a:solidFill>
                            <a:schemeClr val="dk1"/>
                          </a:solidFill>
                          <a:latin typeface="Calibri"/>
                          <a:ea typeface="Calibri"/>
                          <a:cs typeface="Calibri"/>
                          <a:sym typeface="Calibri"/>
                        </a:rPr>
                        <a:t>Withdrawal From Society </a:t>
                      </a:r>
                      <a:endParaRPr b="0" i="0" sz="1800" u="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p>
                    <a:p>
                      <a:pPr indent="0" lvl="0" marL="0" rtl="0" algn="l">
                        <a:spcBef>
                          <a:spcPts val="0"/>
                        </a:spcBef>
                        <a:spcAft>
                          <a:spcPts val="0"/>
                        </a:spcAft>
                        <a:buClr>
                          <a:schemeClr val="dk1"/>
                        </a:buClr>
                        <a:buFont typeface="Arial"/>
                        <a:buNone/>
                      </a:pPr>
                      <a:r>
                        <a:rPr lang="en-US" sz="1800"/>
                        <a:t>3H - Termination Of Membership </a:t>
                      </a:r>
                      <a:br>
                        <a:rPr lang="en-US" sz="1800"/>
                      </a:br>
                      <a:r>
                        <a:rPr lang="en-US" sz="1800"/>
                        <a:t>i. Membership will terminate on December 31st of the year when the membership fee was paid. </a:t>
                      </a:r>
                      <a:endParaRPr b="1" sz="1800"/>
                    </a:p>
                    <a:p>
                      <a:pPr indent="0" lvl="0" marL="0" marR="0" rtl="0" algn="l">
                        <a:spcBef>
                          <a:spcPts val="0"/>
                        </a:spcBef>
                        <a:spcAft>
                          <a:spcPts val="0"/>
                        </a:spcAft>
                        <a:buNone/>
                      </a:pPr>
                      <a:br>
                        <a:rPr b="0" lang="en-US" sz="1800"/>
                      </a:br>
                      <a:r>
                        <a:rPr lang="en-US" sz="1800"/>
                        <a:t>3G</a:t>
                      </a:r>
                      <a:r>
                        <a:rPr b="0" i="0" lang="en-US" sz="1800" u="none" strike="noStrike">
                          <a:solidFill>
                            <a:schemeClr val="dk1"/>
                          </a:solidFill>
                          <a:latin typeface="Calibri"/>
                          <a:ea typeface="Calibri"/>
                          <a:cs typeface="Calibri"/>
                          <a:sym typeface="Calibri"/>
                        </a:rPr>
                        <a:t> Expulsion Of Member</a:t>
                      </a:r>
                      <a:endParaRPr b="0" i="0" sz="1800" u="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t>&gt; in depth process involving Voting Members</a:t>
                      </a:r>
                      <a:endParaRPr b="0" i="1" sz="18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800" u="none" strike="noStrike">
                          <a:solidFill>
                            <a:schemeClr val="dk1"/>
                          </a:solidFill>
                          <a:latin typeface="Calibri"/>
                          <a:ea typeface="Calibri"/>
                          <a:cs typeface="Calibri"/>
                          <a:sym typeface="Calibri"/>
                        </a:rPr>
                        <a:t>Duration of membership: </a:t>
                      </a:r>
                      <a:endParaRPr sz="1800"/>
                    </a:p>
                    <a:p>
                      <a:pPr indent="0" lvl="0" marL="0" marR="0" rtl="0" algn="l">
                        <a:spcBef>
                          <a:spcPts val="0"/>
                        </a:spcBef>
                        <a:spcAft>
                          <a:spcPts val="0"/>
                        </a:spcAft>
                        <a:buClr>
                          <a:schemeClr val="dk1"/>
                        </a:buClr>
                        <a:buSzPts val="1100"/>
                        <a:buFont typeface="Arial"/>
                        <a:buNone/>
                      </a:pPr>
                      <a:r>
                        <a:rPr i="0" lang="en-US" sz="1800" u="none" strike="noStrike">
                          <a:solidFill>
                            <a:schemeClr val="dk1"/>
                          </a:solidFill>
                        </a:rPr>
                        <a:t>1.6 Any membership can be withdrawn by the board by a two-thirds majority vote of quorum of the board of directors. </a:t>
                      </a:r>
                      <a:endParaRPr b="0" i="1" sz="18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16" name="Google Shape;116;p4"/>
          <p:cNvSpPr txBox="1"/>
          <p:nvPr>
            <p:ph type="title"/>
          </p:nvPr>
        </p:nvSpPr>
        <p:spPr>
          <a:xfrm>
            <a:off x="838200" y="0"/>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Membership – Duration and Withdrawal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aphicFrame>
        <p:nvGraphicFramePr>
          <p:cNvPr id="122" name="Google Shape;122;p5"/>
          <p:cNvGraphicFramePr/>
          <p:nvPr/>
        </p:nvGraphicFramePr>
        <p:xfrm>
          <a:off x="838200" y="1102280"/>
          <a:ext cx="3000000" cy="3000000"/>
        </p:xfrm>
        <a:graphic>
          <a:graphicData uri="http://schemas.openxmlformats.org/drawingml/2006/table">
            <a:tbl>
              <a:tblPr bandRow="1" firstRow="1">
                <a:noFill/>
                <a:tableStyleId>{EAFE5B06-E922-480E-AB5C-0F2D133B77BD}</a:tableStyleId>
              </a:tblPr>
              <a:tblGrid>
                <a:gridCol w="1656700"/>
                <a:gridCol w="4333500"/>
                <a:gridCol w="4813125"/>
              </a:tblGrid>
              <a:tr h="496750">
                <a:tc>
                  <a:txBody>
                    <a:bodyPr/>
                    <a:lstStyle/>
                    <a:p>
                      <a:pPr indent="0" lvl="0" marL="0" marR="0" rtl="0" algn="l">
                        <a:spcBef>
                          <a:spcPts val="0"/>
                        </a:spcBef>
                        <a:spcAft>
                          <a:spcPts val="0"/>
                        </a:spcAft>
                        <a:buNone/>
                      </a:pPr>
                      <a:r>
                        <a:rPr lang="en-US" sz="1800">
                          <a:solidFill>
                            <a:schemeClr val="dk1"/>
                          </a:solidFill>
                        </a:rPr>
                        <a:t>Changes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259275">
                <a:tc>
                  <a:txBody>
                    <a:bodyPr/>
                    <a:lstStyle/>
                    <a:p>
                      <a:pPr indent="0" lvl="0" marL="0" marR="0" rtl="0" algn="l">
                        <a:spcBef>
                          <a:spcPts val="0"/>
                        </a:spcBef>
                        <a:spcAft>
                          <a:spcPts val="0"/>
                        </a:spcAft>
                        <a:buNone/>
                      </a:pPr>
                      <a:r>
                        <a:rPr lang="en-US" sz="1800"/>
                        <a:t>AGM Content: specified</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4A -  Annual General Meeting </a:t>
                      </a:r>
                      <a:endParaRPr i="1" sz="1500"/>
                    </a:p>
                    <a:p>
                      <a:pPr indent="0" lvl="0" marL="0" marR="0" rtl="0" algn="l">
                        <a:spcBef>
                          <a:spcPts val="0"/>
                        </a:spcBef>
                        <a:spcAft>
                          <a:spcPts val="0"/>
                        </a:spcAft>
                        <a:buNone/>
                      </a:pPr>
                      <a:r>
                        <a:rPr lang="en-US" sz="1500"/>
                        <a:t>i. The Society must hold an Annual General Meeting each year at a time and place to be determined by the Board of Directors. </a:t>
                      </a:r>
                      <a:endParaRPr sz="1500"/>
                    </a:p>
                    <a:p>
                      <a:pPr indent="0" lvl="0" marL="0" marR="0" rtl="0" algn="l">
                        <a:spcBef>
                          <a:spcPts val="0"/>
                        </a:spcBef>
                        <a:spcAft>
                          <a:spcPts val="0"/>
                        </a:spcAft>
                        <a:buNone/>
                      </a:pPr>
                      <a:r>
                        <a:t/>
                      </a:r>
                      <a:endParaRPr sz="1500"/>
                    </a:p>
                    <a:p>
                      <a:pPr indent="0" lvl="0" marL="0" marR="0" rtl="0" algn="l">
                        <a:spcBef>
                          <a:spcPts val="0"/>
                        </a:spcBef>
                        <a:spcAft>
                          <a:spcPts val="0"/>
                        </a:spcAft>
                        <a:buNone/>
                      </a:pPr>
                      <a:r>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Section 2 - Meeting of the members </a:t>
                      </a:r>
                      <a:endParaRPr i="1" sz="1500"/>
                    </a:p>
                    <a:p>
                      <a:pPr indent="0" lvl="0" marL="0" marR="0" rtl="0" algn="l">
                        <a:spcBef>
                          <a:spcPts val="0"/>
                        </a:spcBef>
                        <a:spcAft>
                          <a:spcPts val="0"/>
                        </a:spcAft>
                        <a:buNone/>
                      </a:pPr>
                      <a:r>
                        <a:t/>
                      </a:r>
                      <a:endParaRPr i="1" sz="1500"/>
                    </a:p>
                    <a:p>
                      <a:pPr indent="0" lvl="0" marL="0" marR="0" rtl="0" algn="l">
                        <a:spcBef>
                          <a:spcPts val="0"/>
                        </a:spcBef>
                        <a:spcAft>
                          <a:spcPts val="0"/>
                        </a:spcAft>
                        <a:buNone/>
                      </a:pPr>
                      <a:r>
                        <a:rPr lang="en-US" sz="1500"/>
                        <a:t>2.6 There shall be an annual general meeting of the members of society called annually by the Board which will present:</a:t>
                      </a:r>
                      <a:endParaRPr sz="1500"/>
                    </a:p>
                    <a:p>
                      <a:pPr indent="-196850" lvl="0" marL="171450" marR="0" rtl="0" algn="l">
                        <a:spcBef>
                          <a:spcPts val="0"/>
                        </a:spcBef>
                        <a:spcAft>
                          <a:spcPts val="0"/>
                        </a:spcAft>
                        <a:buClr>
                          <a:schemeClr val="dk1"/>
                        </a:buClr>
                        <a:buSzPts val="1500"/>
                        <a:buFont typeface="Arial"/>
                        <a:buChar char="•"/>
                      </a:pPr>
                      <a:r>
                        <a:rPr lang="en-US" sz="1500"/>
                        <a:t>audited and reviewed financial statements will be presented;</a:t>
                      </a:r>
                      <a:endParaRPr sz="1500"/>
                    </a:p>
                    <a:p>
                      <a:pPr indent="-196850" lvl="0" marL="171450" marR="0" rtl="0" algn="l">
                        <a:spcBef>
                          <a:spcPts val="0"/>
                        </a:spcBef>
                        <a:spcAft>
                          <a:spcPts val="0"/>
                        </a:spcAft>
                        <a:buClr>
                          <a:schemeClr val="dk1"/>
                        </a:buClr>
                        <a:buSzPts val="1500"/>
                        <a:buFont typeface="Arial"/>
                        <a:buChar char="•"/>
                      </a:pPr>
                      <a:r>
                        <a:rPr lang="en-US" sz="1500"/>
                        <a:t>members will be elected to the board of directors; and</a:t>
                      </a:r>
                      <a:endParaRPr sz="1500"/>
                    </a:p>
                    <a:p>
                      <a:pPr indent="-196850" lvl="0" marL="171450" marR="0" rtl="0" algn="l">
                        <a:spcBef>
                          <a:spcPts val="0"/>
                        </a:spcBef>
                        <a:spcAft>
                          <a:spcPts val="0"/>
                        </a:spcAft>
                        <a:buClr>
                          <a:schemeClr val="dk1"/>
                        </a:buClr>
                        <a:buSzPts val="1500"/>
                        <a:buFont typeface="Arial"/>
                        <a:buChar char="•"/>
                      </a:pPr>
                      <a:r>
                        <a:rPr lang="en-US" sz="1500"/>
                        <a:t>any other business will be conducted as deemed necessary by the members.</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432375">
                <a:tc>
                  <a:txBody>
                    <a:bodyPr/>
                    <a:lstStyle/>
                    <a:p>
                      <a:pPr indent="0" lvl="0" marL="0" marR="0" rtl="0" algn="l">
                        <a:spcBef>
                          <a:spcPts val="0"/>
                        </a:spcBef>
                        <a:spcAft>
                          <a:spcPts val="0"/>
                        </a:spcAft>
                        <a:buNone/>
                      </a:pPr>
                      <a:r>
                        <a:rPr lang="en-US" sz="1800"/>
                        <a:t>AGM Notice: reduced to 21 days</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4A -  Annual General Meeting </a:t>
                      </a:r>
                      <a:endParaRPr i="1" sz="1500"/>
                    </a:p>
                    <a:p>
                      <a:pPr indent="0" lvl="0" marL="0" marR="0" rtl="0" algn="l">
                        <a:spcBef>
                          <a:spcPts val="0"/>
                        </a:spcBef>
                        <a:spcAft>
                          <a:spcPts val="0"/>
                        </a:spcAft>
                        <a:buNone/>
                      </a:pPr>
                      <a:r>
                        <a:rPr lang="en-US" sz="1500"/>
                        <a:t>ii. The Society is to give written notice to each Voting Member of the Society of the date, time and place of the Annual General Meeting at least </a:t>
                      </a:r>
                      <a:r>
                        <a:rPr b="1" lang="en-US" sz="1500"/>
                        <a:t>thirty (30) days</a:t>
                      </a:r>
                      <a:r>
                        <a:rPr lang="en-US" sz="1500"/>
                        <a:t> before the Annual General Meeting</a:t>
                      </a:r>
                      <a:endParaRPr sz="1500"/>
                    </a:p>
                    <a:p>
                      <a:pPr indent="0" lvl="0" marL="0" marR="0" rtl="0" algn="l">
                        <a:spcBef>
                          <a:spcPts val="0"/>
                        </a:spcBef>
                        <a:spcAft>
                          <a:spcPts val="0"/>
                        </a:spcAft>
                        <a:buNone/>
                      </a:pPr>
                      <a:r>
                        <a:t/>
                      </a:r>
                      <a:endParaRPr sz="1500"/>
                    </a:p>
                    <a:p>
                      <a:pPr indent="0" lvl="0" marL="0" marR="0" rtl="0" algn="l">
                        <a:spcBef>
                          <a:spcPts val="0"/>
                        </a:spcBef>
                        <a:spcAft>
                          <a:spcPts val="0"/>
                        </a:spcAft>
                        <a:buNone/>
                      </a:pPr>
                      <a:r>
                        <a:rPr i="1" lang="en-US" sz="1500"/>
                        <a:t>4D -  Notice </a:t>
                      </a:r>
                      <a:endParaRPr i="1" sz="1500"/>
                    </a:p>
                    <a:p>
                      <a:pPr indent="-323850" lvl="0" marL="457200" marR="0" rtl="0" algn="l">
                        <a:spcBef>
                          <a:spcPts val="0"/>
                        </a:spcBef>
                        <a:spcAft>
                          <a:spcPts val="0"/>
                        </a:spcAft>
                        <a:buSzPts val="1500"/>
                        <a:buChar char="-"/>
                      </a:pPr>
                      <a:r>
                        <a:rPr lang="en-US" sz="1500"/>
                        <a:t>notice via mail, email, other methods</a:t>
                      </a:r>
                      <a:endParaRPr sz="1500"/>
                    </a:p>
                    <a:p>
                      <a:pPr indent="-323850" lvl="0" marL="457200" marR="0" rtl="0" algn="l">
                        <a:spcBef>
                          <a:spcPts val="0"/>
                        </a:spcBef>
                        <a:spcAft>
                          <a:spcPts val="0"/>
                        </a:spcAft>
                        <a:buSzPts val="1500"/>
                        <a:buChar char="-"/>
                      </a:pPr>
                      <a:r>
                        <a:rPr lang="en-US" sz="1500"/>
                        <a:t>Sufficient notice</a:t>
                      </a:r>
                      <a:endParaRPr sz="1500"/>
                    </a:p>
                    <a:p>
                      <a:pPr indent="0" lvl="0" marL="0" marR="0" rtl="0" algn="l">
                        <a:spcBef>
                          <a:spcPts val="0"/>
                        </a:spcBef>
                        <a:spcAft>
                          <a:spcPts val="0"/>
                        </a:spcAft>
                        <a:buNone/>
                      </a:pPr>
                      <a:r>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Section 2 - </a:t>
                      </a:r>
                      <a:r>
                        <a:rPr i="1" lang="en-US" sz="1500"/>
                        <a:t>Notice of a meeting of the members</a:t>
                      </a:r>
                      <a:endParaRPr i="1" sz="1500"/>
                    </a:p>
                    <a:p>
                      <a:pPr indent="0" lvl="0" marL="0" marR="0" rtl="0" algn="l">
                        <a:spcBef>
                          <a:spcPts val="0"/>
                        </a:spcBef>
                        <a:spcAft>
                          <a:spcPts val="0"/>
                        </a:spcAft>
                        <a:buNone/>
                      </a:pPr>
                      <a:r>
                        <a:t/>
                      </a:r>
                      <a:endParaRPr i="1" sz="1500"/>
                    </a:p>
                    <a:p>
                      <a:pPr indent="0" lvl="0" marL="0" marR="0" rtl="0" algn="l">
                        <a:spcBef>
                          <a:spcPts val="0"/>
                        </a:spcBef>
                        <a:spcAft>
                          <a:spcPts val="0"/>
                        </a:spcAft>
                        <a:buNone/>
                      </a:pPr>
                      <a:r>
                        <a:rPr lang="en-US" sz="1500"/>
                        <a:t>2.1. “Members shall be given at least twenty-one (21) days written notice of a meeting of the members.”</a:t>
                      </a:r>
                      <a:endParaRPr sz="1500"/>
                    </a:p>
                    <a:p>
                      <a:pPr indent="0" lvl="0" marL="0" marR="0" rtl="0" algn="l">
                        <a:spcBef>
                          <a:spcPts val="0"/>
                        </a:spcBef>
                        <a:spcAft>
                          <a:spcPts val="0"/>
                        </a:spcAft>
                        <a:buNone/>
                      </a:pPr>
                      <a:r>
                        <a:rPr lang="en-US" sz="1500"/>
                        <a:t>2.2 The notice provided to members shall include a proposed agenda for the meeting including any business that shall be conducted at the meeting of the members.</a:t>
                      </a:r>
                      <a:endParaRPr sz="1500"/>
                    </a:p>
                    <a:p>
                      <a:pPr indent="0" lvl="0" marL="0" marR="0" rtl="0" algn="l">
                        <a:spcBef>
                          <a:spcPts val="0"/>
                        </a:spcBef>
                        <a:spcAft>
                          <a:spcPts val="0"/>
                        </a:spcAft>
                        <a:buNone/>
                      </a:pPr>
                      <a:r>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23" name="Google Shape;123;p5"/>
          <p:cNvSpPr txBox="1"/>
          <p:nvPr>
            <p:ph type="title"/>
          </p:nvPr>
        </p:nvSpPr>
        <p:spPr>
          <a:xfrm>
            <a:off x="838200" y="2838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Membership- Meetings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graphicFrame>
        <p:nvGraphicFramePr>
          <p:cNvPr id="129" name="Google Shape;129;p6"/>
          <p:cNvGraphicFramePr/>
          <p:nvPr/>
        </p:nvGraphicFramePr>
        <p:xfrm>
          <a:off x="959385" y="1316821"/>
          <a:ext cx="3000000" cy="3000000"/>
        </p:xfrm>
        <a:graphic>
          <a:graphicData uri="http://schemas.openxmlformats.org/drawingml/2006/table">
            <a:tbl>
              <a:tblPr bandRow="1" firstRow="1">
                <a:noFill/>
                <a:tableStyleId>{EAFE5B06-E922-480E-AB5C-0F2D133B77BD}</a:tableStyleId>
              </a:tblPr>
              <a:tblGrid>
                <a:gridCol w="1377550"/>
                <a:gridCol w="5255050"/>
                <a:gridCol w="411777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259275">
                <a:tc>
                  <a:txBody>
                    <a:bodyPr/>
                    <a:lstStyle/>
                    <a:p>
                      <a:pPr indent="0" lvl="0" marL="0" marR="0" rtl="0" algn="l">
                        <a:spcBef>
                          <a:spcPts val="0"/>
                        </a:spcBef>
                        <a:spcAft>
                          <a:spcPts val="0"/>
                        </a:spcAft>
                        <a:buNone/>
                      </a:pPr>
                      <a:r>
                        <a:rPr lang="en-US" sz="1800"/>
                        <a:t>Special meeting request: </a:t>
                      </a:r>
                      <a:endParaRPr sz="1800"/>
                    </a:p>
                    <a:p>
                      <a:pPr indent="0" lvl="0" marL="0" marR="0" rtl="0" algn="l">
                        <a:spcBef>
                          <a:spcPts val="0"/>
                        </a:spcBef>
                        <a:spcAft>
                          <a:spcPts val="0"/>
                        </a:spcAft>
                        <a:buNone/>
                      </a:pPr>
                      <a:r>
                        <a:rPr lang="en-US" sz="1800"/>
                        <a:t>up to 50% of members (from 10%)</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4C - </a:t>
                      </a:r>
                      <a:r>
                        <a:rPr i="1" lang="en-US" sz="1800"/>
                        <a:t> Special Meeting </a:t>
                      </a:r>
                      <a:endParaRPr i="1" sz="1800"/>
                    </a:p>
                    <a:p>
                      <a:pPr indent="0" lvl="0" marL="0" marR="0" rtl="0" algn="l">
                        <a:spcBef>
                          <a:spcPts val="0"/>
                        </a:spcBef>
                        <a:spcAft>
                          <a:spcPts val="0"/>
                        </a:spcAft>
                        <a:buNone/>
                      </a:pPr>
                      <a:r>
                        <a:rPr lang="en-US" sz="1800"/>
                        <a:t>i. The Chair must call a Special Meeting of the Voting Members of the Society whenever requested to do so in writing by the majority of the Board of Directors or by at least </a:t>
                      </a:r>
                      <a:r>
                        <a:rPr b="1" lang="en-US" sz="1800"/>
                        <a:t>10% of the Voting Members</a:t>
                      </a:r>
                      <a:r>
                        <a:rPr lang="en-US" sz="1800"/>
                        <a:t> of the Society….</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2.10 - </a:t>
                      </a:r>
                      <a:r>
                        <a:rPr i="1" lang="en-US" sz="1800"/>
                        <a:t>Special Meeting of Membership</a:t>
                      </a:r>
                      <a:endParaRPr i="1" sz="1800"/>
                    </a:p>
                    <a:p>
                      <a:pPr indent="0" lvl="0" marL="0" marR="0" rtl="0" algn="l">
                        <a:spcBef>
                          <a:spcPts val="0"/>
                        </a:spcBef>
                        <a:spcAft>
                          <a:spcPts val="0"/>
                        </a:spcAft>
                        <a:buNone/>
                      </a:pPr>
                      <a:r>
                        <a:rPr lang="en-US" sz="1800"/>
                        <a:t>The Chair must call a Special Meeting of the Voting Members of the Society whenever requested to do so in writing by the majority of the Board of Directors or by at least </a:t>
                      </a:r>
                      <a:r>
                        <a:rPr b="1" lang="en-US" sz="1800"/>
                        <a:t>50% of the Voting Members of the Society</a:t>
                      </a:r>
                      <a:r>
                        <a:rPr lang="en-US" sz="1800"/>
                        <a:t>….</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59275">
                <a:tc>
                  <a:txBody>
                    <a:bodyPr/>
                    <a:lstStyle/>
                    <a:p>
                      <a:pPr indent="0" lvl="0" marL="0" marR="0" rtl="0" algn="l">
                        <a:spcBef>
                          <a:spcPts val="0"/>
                        </a:spcBef>
                        <a:spcAft>
                          <a:spcPts val="0"/>
                        </a:spcAft>
                        <a:buNone/>
                      </a:pPr>
                      <a:r>
                        <a:rPr lang="en-US" sz="1800"/>
                        <a:t>Quorum:</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rPr lang="en-US" sz="1800"/>
                        <a:t>20% of membres (up from 10%)</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4E- </a:t>
                      </a:r>
                      <a:r>
                        <a:rPr b="0" i="1" lang="en-US" sz="1800" u="none" strike="noStrike">
                          <a:solidFill>
                            <a:schemeClr val="dk1"/>
                          </a:solidFill>
                          <a:latin typeface="Calibri"/>
                          <a:ea typeface="Calibri"/>
                          <a:cs typeface="Calibri"/>
                          <a:sym typeface="Calibri"/>
                        </a:rPr>
                        <a:t>Quorum </a:t>
                      </a:r>
                      <a:endParaRPr b="0" i="1" sz="1800"/>
                    </a:p>
                    <a:p>
                      <a:pPr indent="0" lvl="0" marL="0" marR="0" rtl="0" algn="l">
                        <a:spcBef>
                          <a:spcPts val="0"/>
                        </a:spcBef>
                        <a:spcAft>
                          <a:spcPts val="0"/>
                        </a:spcAft>
                        <a:buNone/>
                      </a:pPr>
                      <a:br>
                        <a:rPr b="0" lang="en-US" sz="1800"/>
                      </a:br>
                      <a:r>
                        <a:rPr b="0" i="0" lang="en-US" sz="1800" u="none" strike="noStrike">
                          <a:solidFill>
                            <a:schemeClr val="dk1"/>
                          </a:solidFill>
                          <a:latin typeface="Calibri"/>
                          <a:ea typeface="Calibri"/>
                          <a:cs typeface="Calibri"/>
                          <a:sym typeface="Calibri"/>
                        </a:rPr>
                        <a:t>i. The quorum at any General Meeting or Special Meeting or Annual General Meeting of the Society is </a:t>
                      </a:r>
                      <a:r>
                        <a:rPr b="1" i="0" lang="en-US" sz="1800" u="none" strike="noStrike">
                          <a:solidFill>
                            <a:schemeClr val="dk1"/>
                          </a:solidFill>
                        </a:rPr>
                        <a:t>five Voting Members or 10% of the Voting Membership,</a:t>
                      </a:r>
                      <a:r>
                        <a:rPr b="0" i="0" lang="en-US" sz="1800" u="none" strike="noStrike">
                          <a:solidFill>
                            <a:schemeClr val="dk1"/>
                          </a:solidFill>
                          <a:latin typeface="Calibri"/>
                          <a:ea typeface="Calibri"/>
                          <a:cs typeface="Calibri"/>
                          <a:sym typeface="Calibri"/>
                        </a:rPr>
                        <a:t> whichever is greater. </a:t>
                      </a:r>
                      <a:endParaRPr b="0"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2.3 - </a:t>
                      </a:r>
                      <a:r>
                        <a:rPr i="1" lang="en-US" sz="1800"/>
                        <a:t>Quorum for a meeting of the members</a:t>
                      </a:r>
                      <a:endParaRPr i="1" sz="1800"/>
                    </a:p>
                    <a:p>
                      <a:pPr indent="0" lvl="0" marL="0" marR="0" rtl="0" algn="l">
                        <a:spcBef>
                          <a:spcPts val="0"/>
                        </a:spcBef>
                        <a:spcAft>
                          <a:spcPts val="0"/>
                        </a:spcAft>
                        <a:buNone/>
                      </a:pPr>
                      <a:r>
                        <a:rPr lang="en-US" sz="1800"/>
                        <a:t> Quorum for a meeting of the members shall be </a:t>
                      </a:r>
                      <a:r>
                        <a:rPr b="1" lang="en-US" sz="1800"/>
                        <a:t>twenty (20) percent of the members or eight (8) members</a:t>
                      </a:r>
                      <a:r>
                        <a:rPr lang="en-US" sz="1800"/>
                        <a:t>, whichever is fewer.</a:t>
                      </a:r>
                      <a:endParaRPr sz="1800"/>
                    </a:p>
                    <a:p>
                      <a:pPr indent="0" lvl="0" marL="0" marR="0" rtl="0" algn="l">
                        <a:spcBef>
                          <a:spcPts val="0"/>
                        </a:spcBef>
                        <a:spcAft>
                          <a:spcPts val="0"/>
                        </a:spcAft>
                        <a:buNone/>
                      </a:pPr>
                      <a:r>
                        <a:t/>
                      </a:r>
                      <a:endParaRPr sz="1800"/>
                    </a:p>
                    <a:p>
                      <a:pPr indent="0" lvl="0" marL="0" marR="0" rtl="0" algn="l">
                        <a:spcBef>
                          <a:spcPts val="0"/>
                        </a:spcBef>
                        <a:spcAft>
                          <a:spcPts val="0"/>
                        </a:spcAft>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30" name="Google Shape;130;p6"/>
          <p:cNvSpPr txBox="1"/>
          <p:nvPr>
            <p:ph type="title"/>
          </p:nvPr>
        </p:nvSpPr>
        <p:spPr>
          <a:xfrm>
            <a:off x="838200"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Membership - Meetings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graphicFrame>
        <p:nvGraphicFramePr>
          <p:cNvPr id="136" name="Google Shape;136;p7"/>
          <p:cNvGraphicFramePr/>
          <p:nvPr/>
        </p:nvGraphicFramePr>
        <p:xfrm>
          <a:off x="766747" y="1251488"/>
          <a:ext cx="3000000" cy="3000000"/>
        </p:xfrm>
        <a:graphic>
          <a:graphicData uri="http://schemas.openxmlformats.org/drawingml/2006/table">
            <a:tbl>
              <a:tblPr bandRow="1" firstRow="1">
                <a:noFill/>
                <a:tableStyleId>{EAFE5B06-E922-480E-AB5C-0F2D133B77BD}</a:tableStyleId>
              </a:tblPr>
              <a:tblGrid>
                <a:gridCol w="1829875"/>
                <a:gridCol w="4802825"/>
                <a:gridCol w="4118125"/>
              </a:tblGrid>
              <a:tr h="496750">
                <a:tc>
                  <a:txBody>
                    <a:bodyPr/>
                    <a:lstStyle/>
                    <a:p>
                      <a:pPr indent="0" lvl="0" marL="0" marR="0" rtl="0" algn="l">
                        <a:spcBef>
                          <a:spcPts val="0"/>
                        </a:spcBef>
                        <a:spcAft>
                          <a:spcPts val="0"/>
                        </a:spcAft>
                        <a:buNone/>
                      </a:pPr>
                      <a:r>
                        <a:rPr lang="en-US" sz="1800">
                          <a:solidFill>
                            <a:schemeClr val="dk1"/>
                          </a:solidFill>
                        </a:rPr>
                        <a:t>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2019 (Previous)</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1800">
                          <a:solidFill>
                            <a:schemeClr val="dk1"/>
                          </a:solidFill>
                        </a:rPr>
                        <a:t>2020 (Recommended Change)</a:t>
                      </a:r>
                      <a:endParaRPr b="1" sz="18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259275">
                <a:tc>
                  <a:txBody>
                    <a:bodyPr/>
                    <a:lstStyle/>
                    <a:p>
                      <a:pPr indent="0" lvl="0" marL="0" marR="0" rtl="0" algn="l">
                        <a:spcBef>
                          <a:spcPts val="0"/>
                        </a:spcBef>
                        <a:spcAft>
                          <a:spcPts val="0"/>
                        </a:spcAft>
                        <a:buNone/>
                      </a:pPr>
                      <a:r>
                        <a:rPr lang="en-US" sz="1800"/>
                        <a:t>Irregularity wording</a:t>
                      </a:r>
                      <a:endParaRPr b="0" i="0" sz="18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4G - </a:t>
                      </a:r>
                      <a:r>
                        <a:rPr b="0" i="1" lang="en-US" sz="1800" u="none" strike="noStrike">
                          <a:solidFill>
                            <a:schemeClr val="dk1"/>
                          </a:solidFill>
                          <a:latin typeface="Calibri"/>
                          <a:ea typeface="Calibri"/>
                          <a:cs typeface="Calibri"/>
                          <a:sym typeface="Calibri"/>
                        </a:rPr>
                        <a:t> Irregularities </a:t>
                      </a:r>
                      <a:endParaRPr b="0" i="1"/>
                    </a:p>
                    <a:p>
                      <a:pPr indent="0" lvl="0" marL="0" marR="0" rtl="0" algn="l">
                        <a:spcBef>
                          <a:spcPts val="0"/>
                        </a:spcBef>
                        <a:spcAft>
                          <a:spcPts val="0"/>
                        </a:spcAft>
                        <a:buNone/>
                      </a:pPr>
                      <a:br>
                        <a:rPr b="0" lang="en-US"/>
                      </a:br>
                      <a:r>
                        <a:rPr b="0" i="0" lang="en-US" sz="1800" u="none" strike="noStrike">
                          <a:solidFill>
                            <a:schemeClr val="dk1"/>
                          </a:solidFill>
                          <a:latin typeface="Calibri"/>
                          <a:ea typeface="Calibri"/>
                          <a:cs typeface="Calibri"/>
                          <a:sym typeface="Calibri"/>
                        </a:rPr>
                        <a:t>i. Any irregularity in the notice of any meeting or the accidental omission to give notice to, or the non-receipt of a notice by, any Member or Members does not prevent the holding of any meeting of the Members nor does it invalidate any resolution passed or any of the proceedings taken at any meeting of the Members. </a:t>
                      </a:r>
                      <a:endParaRPr b="0"/>
                    </a:p>
                    <a:p>
                      <a:pPr indent="0" lvl="0" marL="0" marR="0" rtl="0" algn="l">
                        <a:spcBef>
                          <a:spcPts val="0"/>
                        </a:spcBef>
                        <a:spcAft>
                          <a:spcPts val="0"/>
                        </a:spcAft>
                        <a:buNone/>
                      </a:pPr>
                      <a:br>
                        <a:rPr b="0" lang="en-US"/>
                      </a:br>
                      <a:r>
                        <a:rPr b="0" i="0" lang="en-US" sz="1800" u="none" strike="noStrike">
                          <a:solidFill>
                            <a:schemeClr val="dk1"/>
                          </a:solidFill>
                          <a:latin typeface="Calibri"/>
                          <a:ea typeface="Calibri"/>
                          <a:cs typeface="Calibri"/>
                          <a:sym typeface="Calibri"/>
                        </a:rPr>
                        <a:t>ii. All acts done by any meeting of the Members are valid and subsisting even if it is subsequently discovered that one or more persons admitted to membership were not eligible to be Members.</a:t>
                      </a:r>
                      <a:endParaRPr b="0"/>
                    </a:p>
                    <a:p>
                      <a:pPr indent="0" lvl="0" marL="0" marR="0" rtl="0" algn="l">
                        <a:spcBef>
                          <a:spcPts val="0"/>
                        </a:spcBef>
                        <a:spcAft>
                          <a:spcPts val="0"/>
                        </a:spcAft>
                        <a:buNone/>
                      </a:pPr>
                      <a:br>
                        <a:rPr lang="en-US" sz="1500"/>
                      </a:b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800"/>
                        <a:t>2.17 </a:t>
                      </a:r>
                      <a:r>
                        <a:rPr b="0" i="1" lang="en-US" sz="1800" u="none" strike="noStrike">
                          <a:solidFill>
                            <a:schemeClr val="dk1"/>
                          </a:solidFill>
                          <a:latin typeface="Calibri"/>
                          <a:ea typeface="Calibri"/>
                          <a:cs typeface="Calibri"/>
                          <a:sym typeface="Calibri"/>
                        </a:rPr>
                        <a:t>Irregularities </a:t>
                      </a:r>
                      <a:endParaRPr b="1"/>
                    </a:p>
                    <a:p>
                      <a:pPr indent="0" lvl="0" marL="0" marR="0" rtl="0" algn="l">
                        <a:spcBef>
                          <a:spcPts val="0"/>
                        </a:spcBef>
                        <a:spcAft>
                          <a:spcPts val="0"/>
                        </a:spcAft>
                        <a:buNone/>
                      </a:pPr>
                      <a:r>
                        <a:t/>
                      </a:r>
                      <a:endParaRPr b="1"/>
                    </a:p>
                    <a:p>
                      <a:pPr indent="0" lvl="0" marL="0" marR="0" rtl="0" algn="l">
                        <a:spcBef>
                          <a:spcPts val="0"/>
                        </a:spcBef>
                        <a:spcAft>
                          <a:spcPts val="0"/>
                        </a:spcAft>
                        <a:buNone/>
                      </a:pPr>
                      <a:r>
                        <a:rPr b="0" i="0" lang="en-US" sz="1800" u="none" strike="noStrike">
                          <a:solidFill>
                            <a:schemeClr val="dk1"/>
                          </a:solidFill>
                          <a:latin typeface="Calibri"/>
                          <a:ea typeface="Calibri"/>
                          <a:cs typeface="Calibri"/>
                          <a:sym typeface="Calibri"/>
                        </a:rPr>
                        <a:t>Any irregularity in the notice of any meeting or the accidental omission to give notice to, or the non-receipt of a notice by, any Member or Members does not prevent the holding of any meeting of the Members nor does it invalidate any resolution passed or any of the proceedings taken at any meeting of the Members.</a:t>
                      </a:r>
                      <a:r>
                        <a:rPr b="1" i="0" lang="en-US" sz="1800" u="none" strike="noStrike">
                          <a:solidFill>
                            <a:schemeClr val="dk1"/>
                          </a:solidFill>
                          <a:latin typeface="Calibri"/>
                          <a:ea typeface="Calibri"/>
                          <a:cs typeface="Calibri"/>
                          <a:sym typeface="Calibri"/>
                        </a:rPr>
                        <a:t>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37" name="Google Shape;137;p7"/>
          <p:cNvSpPr txBox="1"/>
          <p:nvPr>
            <p:ph type="title"/>
          </p:nvPr>
        </p:nvSpPr>
        <p:spPr>
          <a:xfrm>
            <a:off x="1001973" y="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Membership - Meetings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graphicFrame>
        <p:nvGraphicFramePr>
          <p:cNvPr id="143" name="Google Shape;143;p8"/>
          <p:cNvGraphicFramePr/>
          <p:nvPr/>
        </p:nvGraphicFramePr>
        <p:xfrm>
          <a:off x="558486" y="980204"/>
          <a:ext cx="3000000" cy="3000000"/>
        </p:xfrm>
        <a:graphic>
          <a:graphicData uri="http://schemas.openxmlformats.org/drawingml/2006/table">
            <a:tbl>
              <a:tblPr bandRow="1" firstRow="1">
                <a:noFill/>
                <a:tableStyleId>{EAFE5B06-E922-480E-AB5C-0F2D133B77BD}</a:tableStyleId>
              </a:tblPr>
              <a:tblGrid>
                <a:gridCol w="1544600"/>
                <a:gridCol w="5532500"/>
                <a:gridCol w="4325475"/>
              </a:tblGrid>
              <a:tr h="496750">
                <a:tc>
                  <a:txBody>
                    <a:bodyPr/>
                    <a:lstStyle/>
                    <a:p>
                      <a:pPr indent="0" lvl="0" marL="0" marR="0" rtl="0" algn="l">
                        <a:spcBef>
                          <a:spcPts val="0"/>
                        </a:spcBef>
                        <a:spcAft>
                          <a:spcPts val="0"/>
                        </a:spcAft>
                        <a:buNone/>
                      </a:pPr>
                      <a:r>
                        <a:rPr lang="en-US" sz="2000">
                          <a:solidFill>
                            <a:schemeClr val="dk1"/>
                          </a:solidFill>
                        </a:rPr>
                        <a:t>Change</a:t>
                      </a:r>
                      <a:endParaRPr b="1" sz="2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2000">
                          <a:solidFill>
                            <a:schemeClr val="dk1"/>
                          </a:solidFill>
                        </a:rPr>
                        <a:t>2019 (Previous)</a:t>
                      </a:r>
                      <a:endParaRPr b="1" sz="2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c>
                  <a:txBody>
                    <a:bodyPr/>
                    <a:lstStyle/>
                    <a:p>
                      <a:pPr indent="0" lvl="0" marL="0" marR="0" rtl="0" algn="l">
                        <a:spcBef>
                          <a:spcPts val="0"/>
                        </a:spcBef>
                        <a:spcAft>
                          <a:spcPts val="0"/>
                        </a:spcAft>
                        <a:buNone/>
                      </a:pPr>
                      <a:r>
                        <a:rPr b="1" lang="en-US" sz="2000">
                          <a:solidFill>
                            <a:schemeClr val="dk1"/>
                          </a:solidFill>
                        </a:rPr>
                        <a:t>2020 (Recommended Change)</a:t>
                      </a:r>
                      <a:endParaRPr b="1" sz="2000">
                        <a:solidFill>
                          <a:schemeClr val="dk1"/>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D9D9"/>
                    </a:solidFill>
                  </a:tcPr>
                </a:tc>
              </a:tr>
              <a:tr h="259275">
                <a:tc>
                  <a:txBody>
                    <a:bodyPr/>
                    <a:lstStyle/>
                    <a:p>
                      <a:pPr indent="0" lvl="0" marL="0" marR="0" rtl="0" algn="l">
                        <a:spcBef>
                          <a:spcPts val="0"/>
                        </a:spcBef>
                        <a:spcAft>
                          <a:spcPts val="0"/>
                        </a:spcAft>
                        <a:buNone/>
                      </a:pPr>
                      <a:r>
                        <a:rPr lang="en-US" sz="1500"/>
                        <a:t>Responsibilities - Clarified</a:t>
                      </a:r>
                      <a:endParaRPr b="0" i="0" sz="1500" u="none" strike="noStrike">
                        <a:solidFill>
                          <a:schemeClr val="dk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b="0" i="1" lang="en-US" sz="1500" u="none" strike="noStrike">
                          <a:solidFill>
                            <a:schemeClr val="dk1"/>
                          </a:solidFill>
                          <a:latin typeface="Calibri"/>
                          <a:ea typeface="Calibri"/>
                          <a:cs typeface="Calibri"/>
                          <a:sym typeface="Calibri"/>
                        </a:rPr>
                        <a:t> </a:t>
                      </a:r>
                      <a:r>
                        <a:rPr i="1" lang="en-US" sz="1500"/>
                        <a:t>5A - </a:t>
                      </a:r>
                      <a:r>
                        <a:rPr b="0" i="1" lang="en-US" sz="1500" u="none" strike="noStrike">
                          <a:solidFill>
                            <a:schemeClr val="dk1"/>
                          </a:solidFill>
                          <a:latin typeface="Calibri"/>
                          <a:ea typeface="Calibri"/>
                          <a:cs typeface="Calibri"/>
                          <a:sym typeface="Calibri"/>
                        </a:rPr>
                        <a:t>Powers Of Board of Directors </a:t>
                      </a:r>
                      <a:endParaRPr b="0" i="1" sz="1500"/>
                    </a:p>
                    <a:p>
                      <a:pPr indent="0" lvl="0" marL="0" marR="0" rtl="0" algn="l">
                        <a:spcBef>
                          <a:spcPts val="0"/>
                        </a:spcBef>
                        <a:spcAft>
                          <a:spcPts val="0"/>
                        </a:spcAft>
                        <a:buNone/>
                      </a:pPr>
                      <a:r>
                        <a:rPr b="0" i="0" lang="en-US" sz="1500" u="none" strike="noStrike">
                          <a:solidFill>
                            <a:schemeClr val="dk1"/>
                          </a:solidFill>
                          <a:latin typeface="Calibri"/>
                          <a:ea typeface="Calibri"/>
                          <a:cs typeface="Calibri"/>
                          <a:sym typeface="Calibri"/>
                        </a:rPr>
                        <a:t>i. The Board of Directors is to manage the affairs of the Society. </a:t>
                      </a:r>
                      <a:endParaRPr b="0" sz="1500"/>
                    </a:p>
                    <a:p>
                      <a:pPr indent="0" lvl="0" marL="0" marR="0" rtl="0" algn="l">
                        <a:spcBef>
                          <a:spcPts val="0"/>
                        </a:spcBef>
                        <a:spcAft>
                          <a:spcPts val="0"/>
                        </a:spcAft>
                        <a:buNone/>
                      </a:pPr>
                      <a:br>
                        <a:rPr lang="en-US" sz="1500"/>
                      </a:b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Responsibilities</a:t>
                      </a:r>
                      <a:endParaRPr i="1" sz="1500"/>
                    </a:p>
                    <a:p>
                      <a:pPr indent="0" lvl="0" marL="0" marR="0" rtl="0" algn="l">
                        <a:spcBef>
                          <a:spcPts val="0"/>
                        </a:spcBef>
                        <a:spcAft>
                          <a:spcPts val="0"/>
                        </a:spcAft>
                        <a:buNone/>
                      </a:pPr>
                      <a:r>
                        <a:rPr lang="en-US" sz="1500"/>
                        <a:t>3.1 </a:t>
                      </a:r>
                      <a:r>
                        <a:rPr lang="en-US" sz="1500"/>
                        <a:t>Directors must be committed to the mission and vision of society.</a:t>
                      </a:r>
                      <a:endParaRPr sz="1500"/>
                    </a:p>
                    <a:p>
                      <a:pPr indent="0" lvl="0" marL="0" marR="0" rtl="0" algn="l">
                        <a:spcBef>
                          <a:spcPts val="0"/>
                        </a:spcBef>
                        <a:spcAft>
                          <a:spcPts val="0"/>
                        </a:spcAft>
                        <a:buNone/>
                      </a:pPr>
                      <a:r>
                        <a:rPr lang="en-US" sz="1500"/>
                        <a:t>3.2 </a:t>
                      </a:r>
                      <a:r>
                        <a:rPr lang="en-US" sz="1500"/>
                        <a:t>Directors are expected to attend all board and relevant committee meetings.</a:t>
                      </a:r>
                      <a:endParaRPr sz="1500"/>
                    </a:p>
                    <a:p>
                      <a:pPr indent="0" lvl="0" marL="0" marR="0" rtl="0" algn="l">
                        <a:spcBef>
                          <a:spcPts val="0"/>
                        </a:spcBef>
                        <a:spcAft>
                          <a:spcPts val="0"/>
                        </a:spcAft>
                        <a:buNone/>
                      </a:pPr>
                      <a:r>
                        <a:rPr lang="en-US" sz="1500"/>
                        <a:t>3.3 </a:t>
                      </a:r>
                      <a:r>
                        <a:rPr lang="en-US" sz="1500"/>
                        <a:t>Directors must place the interests of society above their personal and professional interests.</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59275">
                <a:tc>
                  <a:txBody>
                    <a:bodyPr/>
                    <a:lstStyle/>
                    <a:p>
                      <a:pPr indent="0" lvl="0" marL="0" marR="0" rtl="0" algn="l">
                        <a:spcBef>
                          <a:spcPts val="0"/>
                        </a:spcBef>
                        <a:spcAft>
                          <a:spcPts val="0"/>
                        </a:spcAft>
                        <a:buNone/>
                      </a:pPr>
                      <a:r>
                        <a:rPr lang="en-US" sz="1500"/>
                        <a:t>Number of members: 6-12 (changed from 7-15)</a:t>
                      </a:r>
                      <a:endParaRPr sz="1500"/>
                    </a:p>
                    <a:p>
                      <a:pPr indent="0" lvl="0" marL="0" marR="0" rtl="0" algn="l">
                        <a:spcBef>
                          <a:spcPts val="0"/>
                        </a:spcBef>
                        <a:spcAft>
                          <a:spcPts val="0"/>
                        </a:spcAft>
                        <a:buNone/>
                      </a:pPr>
                      <a:r>
                        <a:t/>
                      </a:r>
                      <a:endParaRPr sz="1500"/>
                    </a:p>
                    <a:p>
                      <a:pPr indent="0" lvl="0" marL="0" marR="0" rtl="0" algn="l">
                        <a:spcBef>
                          <a:spcPts val="0"/>
                        </a:spcBef>
                        <a:spcAft>
                          <a:spcPts val="0"/>
                        </a:spcAft>
                        <a:buNone/>
                      </a:pPr>
                      <a:r>
                        <a:rPr lang="en-US" sz="1500"/>
                        <a:t>&amp; </a:t>
                      </a:r>
                      <a:endParaRPr sz="1500"/>
                    </a:p>
                    <a:p>
                      <a:pPr indent="0" lvl="0" marL="0" marR="0" rtl="0" algn="l">
                        <a:spcBef>
                          <a:spcPts val="0"/>
                        </a:spcBef>
                        <a:spcAft>
                          <a:spcPts val="0"/>
                        </a:spcAft>
                        <a:buNone/>
                      </a:pPr>
                      <a:r>
                        <a:t/>
                      </a:r>
                      <a:endParaRPr sz="1500"/>
                    </a:p>
                    <a:p>
                      <a:pPr indent="0" lvl="0" marL="0" marR="0" rtl="0" algn="l">
                        <a:spcBef>
                          <a:spcPts val="0"/>
                        </a:spcBef>
                        <a:spcAft>
                          <a:spcPts val="0"/>
                        </a:spcAft>
                        <a:buNone/>
                      </a:pPr>
                      <a:r>
                        <a:rPr lang="en-US" sz="1500"/>
                        <a:t>Vacancies</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5B - C</a:t>
                      </a:r>
                      <a:r>
                        <a:rPr b="0" i="1" lang="en-US" sz="1500" u="none" strike="noStrike">
                          <a:solidFill>
                            <a:schemeClr val="dk1"/>
                          </a:solidFill>
                          <a:latin typeface="Calibri"/>
                          <a:ea typeface="Calibri"/>
                          <a:cs typeface="Calibri"/>
                          <a:sym typeface="Calibri"/>
                        </a:rPr>
                        <a:t>omposition and Terms of the Board of Directors </a:t>
                      </a:r>
                      <a:endParaRPr b="0" i="1" sz="1500"/>
                    </a:p>
                    <a:p>
                      <a:pPr indent="0" lvl="0" marL="0" marR="0" rtl="0" algn="l">
                        <a:spcBef>
                          <a:spcPts val="0"/>
                        </a:spcBef>
                        <a:spcAft>
                          <a:spcPts val="0"/>
                        </a:spcAft>
                        <a:buNone/>
                      </a:pPr>
                      <a:r>
                        <a:rPr b="0" i="0" lang="en-US" sz="1500" u="none" strike="noStrike">
                          <a:solidFill>
                            <a:schemeClr val="dk1"/>
                          </a:solidFill>
                          <a:latin typeface="Calibri"/>
                          <a:ea typeface="Calibri"/>
                          <a:cs typeface="Calibri"/>
                          <a:sym typeface="Calibri"/>
                        </a:rPr>
                        <a:t>i. The Society is to have a Board consisting of a </a:t>
                      </a:r>
                      <a:r>
                        <a:rPr b="1" i="0" lang="en-US" sz="1500" u="none" strike="noStrike">
                          <a:solidFill>
                            <a:schemeClr val="dk1"/>
                          </a:solidFill>
                        </a:rPr>
                        <a:t>minimum of seven and a maximum of fifteen Directors. </a:t>
                      </a:r>
                      <a:endParaRPr b="1" sz="1500"/>
                    </a:p>
                    <a:p>
                      <a:pPr indent="0" lvl="0" marL="0" marR="0" rtl="0" algn="l">
                        <a:spcBef>
                          <a:spcPts val="0"/>
                        </a:spcBef>
                        <a:spcAft>
                          <a:spcPts val="0"/>
                        </a:spcAft>
                        <a:buNone/>
                      </a:pPr>
                      <a:r>
                        <a:t/>
                      </a:r>
                      <a:endParaRPr sz="1500"/>
                    </a:p>
                    <a:p>
                      <a:pPr indent="0" lvl="0" marL="0" marR="0" rtl="0" algn="l">
                        <a:spcBef>
                          <a:spcPts val="0"/>
                        </a:spcBef>
                        <a:spcAft>
                          <a:spcPts val="0"/>
                        </a:spcAft>
                        <a:buNone/>
                      </a:pPr>
                      <a:r>
                        <a:rPr i="1" lang="en-US" sz="1500"/>
                        <a:t>5C - Election and Appointment of the Board of Directors</a:t>
                      </a:r>
                      <a:endParaRPr i="1" sz="1500"/>
                    </a:p>
                    <a:p>
                      <a:pPr indent="0" lvl="0" marL="0" marR="0" rtl="0" algn="l">
                        <a:spcBef>
                          <a:spcPts val="0"/>
                        </a:spcBef>
                        <a:spcAft>
                          <a:spcPts val="0"/>
                        </a:spcAft>
                        <a:buNone/>
                      </a:pPr>
                      <a:r>
                        <a:rPr lang="en-US" sz="1500"/>
                        <a:t>iii. </a:t>
                      </a:r>
                      <a:r>
                        <a:rPr b="1" lang="en-US" sz="1500"/>
                        <a:t>When there is a vacancy</a:t>
                      </a:r>
                      <a:r>
                        <a:rPr lang="en-US" sz="1500"/>
                        <a:t> on the Board of Directors, the Board will ensure there is a public call for nominations to the Board of Directors at least 30 days before the meeting at which the election or appointment of new Directors of the Board will be made.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i="1" lang="en-US" sz="1500"/>
                        <a:t>Number of directors</a:t>
                      </a:r>
                      <a:endParaRPr i="1" sz="1500"/>
                    </a:p>
                    <a:p>
                      <a:pPr indent="0" lvl="0" marL="0" marR="0" rtl="0" algn="l">
                        <a:spcBef>
                          <a:spcPts val="0"/>
                        </a:spcBef>
                        <a:spcAft>
                          <a:spcPts val="0"/>
                        </a:spcAft>
                        <a:buNone/>
                      </a:pPr>
                      <a:r>
                        <a:rPr lang="en-US" sz="1500"/>
                        <a:t>3.4 </a:t>
                      </a:r>
                      <a:r>
                        <a:rPr lang="en-US" sz="1500"/>
                        <a:t>The board of directors shall consist of a </a:t>
                      </a:r>
                      <a:r>
                        <a:rPr b="1" lang="en-US" sz="1500"/>
                        <a:t>minimum of six (6) and a maximum of twelve (12) members.</a:t>
                      </a:r>
                      <a:endParaRPr b="1" sz="1500"/>
                    </a:p>
                    <a:p>
                      <a:pPr indent="0" lvl="0" marL="0" marR="0" rtl="0" algn="l">
                        <a:spcBef>
                          <a:spcPts val="0"/>
                        </a:spcBef>
                        <a:spcAft>
                          <a:spcPts val="0"/>
                        </a:spcAft>
                        <a:buNone/>
                      </a:pPr>
                      <a:r>
                        <a:rPr lang="en-US" sz="1500"/>
                        <a:t>3.5</a:t>
                      </a:r>
                      <a:r>
                        <a:rPr b="1" lang="en-US" sz="1500"/>
                        <a:t> </a:t>
                      </a:r>
                      <a:r>
                        <a:rPr b="1" lang="en-US" sz="1500"/>
                        <a:t>Not all board positions must be filled.</a:t>
                      </a:r>
                      <a:endParaRPr b="1" sz="1500"/>
                    </a:p>
                    <a:p>
                      <a:pPr indent="0" lvl="0" marL="0" marR="0" rtl="0" algn="l">
                        <a:spcBef>
                          <a:spcPts val="0"/>
                        </a:spcBef>
                        <a:spcAft>
                          <a:spcPts val="0"/>
                        </a:spcAft>
                        <a:buNone/>
                      </a:pPr>
                      <a:r>
                        <a:rPr lang="en-US" sz="1500"/>
                        <a:t>3.6 </a:t>
                      </a:r>
                      <a:r>
                        <a:rPr lang="en-US" sz="1500"/>
                        <a:t>The board shall strive for diverse representation</a:t>
                      </a:r>
                      <a:endParaRPr sz="1500"/>
                    </a:p>
                    <a:p>
                      <a:pPr indent="0" lvl="0" marL="0" marR="0" rtl="0" algn="l">
                        <a:spcBef>
                          <a:spcPts val="0"/>
                        </a:spcBef>
                        <a:spcAft>
                          <a:spcPts val="0"/>
                        </a:spcAft>
                        <a:buNone/>
                      </a:pPr>
                      <a:r>
                        <a:t/>
                      </a:r>
                      <a:endParaRPr sz="1500"/>
                    </a:p>
                    <a:p>
                      <a:pPr indent="0" lvl="0" marL="0" marR="0" rtl="0" algn="l">
                        <a:spcBef>
                          <a:spcPts val="0"/>
                        </a:spcBef>
                        <a:spcAft>
                          <a:spcPts val="0"/>
                        </a:spcAft>
                        <a:buNone/>
                      </a:pPr>
                      <a:r>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r h="259275">
                <a:tc>
                  <a:txBody>
                    <a:bodyPr/>
                    <a:lstStyle/>
                    <a:p>
                      <a:pPr indent="0" lvl="0" marL="0" marR="0" rtl="0" algn="l">
                        <a:spcBef>
                          <a:spcPts val="0"/>
                        </a:spcBef>
                        <a:spcAft>
                          <a:spcPts val="0"/>
                        </a:spcAft>
                        <a:buNone/>
                      </a:pPr>
                      <a:r>
                        <a:rPr lang="en-US" sz="1500"/>
                        <a:t>Term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marR="0" rtl="0" algn="l">
                        <a:spcBef>
                          <a:spcPts val="0"/>
                        </a:spcBef>
                        <a:spcAft>
                          <a:spcPts val="0"/>
                        </a:spcAft>
                        <a:buNone/>
                      </a:pPr>
                      <a:r>
                        <a:rPr lang="en-US" sz="1500"/>
                        <a:t>5C</a:t>
                      </a:r>
                      <a:endParaRPr sz="1500"/>
                    </a:p>
                    <a:p>
                      <a:pPr indent="0" lvl="0" marL="0" rtl="0" algn="l">
                        <a:spcBef>
                          <a:spcPts val="0"/>
                        </a:spcBef>
                        <a:spcAft>
                          <a:spcPts val="0"/>
                        </a:spcAft>
                        <a:buClr>
                          <a:schemeClr val="dk1"/>
                        </a:buClr>
                        <a:buFont typeface="Arial"/>
                        <a:buNone/>
                      </a:pPr>
                      <a:r>
                        <a:rPr lang="en-US" sz="1500"/>
                        <a:t>iii. Directors will be elected for a two-year term and may serve a maximum of</a:t>
                      </a:r>
                      <a:r>
                        <a:rPr b="1" lang="en-US" sz="1500"/>
                        <a:t> three consecutive terms. </a:t>
                      </a:r>
                      <a:endParaRPr b="1" sz="1500"/>
                    </a:p>
                    <a:p>
                      <a:pPr indent="0" lvl="0" marL="0" marR="0" rtl="0" algn="l">
                        <a:spcBef>
                          <a:spcPts val="0"/>
                        </a:spcBef>
                        <a:spcAft>
                          <a:spcPts val="0"/>
                        </a:spcAft>
                        <a:buNone/>
                      </a:pPr>
                      <a:r>
                        <a:t/>
                      </a:r>
                      <a:endParaRPr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Font typeface="Arial"/>
                        <a:buNone/>
                      </a:pPr>
                      <a:r>
                        <a:rPr i="1" lang="en-US" sz="1500"/>
                        <a:t>Length of terms of office</a:t>
                      </a:r>
                      <a:endParaRPr i="1" sz="1500"/>
                    </a:p>
                    <a:p>
                      <a:pPr indent="0" lvl="0" marL="0" rtl="0" algn="l">
                        <a:spcBef>
                          <a:spcPts val="0"/>
                        </a:spcBef>
                        <a:spcAft>
                          <a:spcPts val="0"/>
                        </a:spcAft>
                        <a:buClr>
                          <a:schemeClr val="dk1"/>
                        </a:buClr>
                        <a:buFont typeface="Arial"/>
                        <a:buNone/>
                      </a:pPr>
                      <a:r>
                        <a:rPr lang="en-US" sz="1500"/>
                        <a:t>3.7 Directors shall be elected for a period of two (2) years.</a:t>
                      </a:r>
                      <a:endParaRPr sz="1500"/>
                    </a:p>
                    <a:p>
                      <a:pPr indent="0" lvl="0" marL="0" rtl="0" algn="l">
                        <a:spcBef>
                          <a:spcPts val="0"/>
                        </a:spcBef>
                        <a:spcAft>
                          <a:spcPts val="0"/>
                        </a:spcAft>
                        <a:buNone/>
                      </a:pPr>
                      <a:r>
                        <a:rPr lang="en-US" sz="1500"/>
                        <a:t>3.8  Members are eligible </a:t>
                      </a:r>
                      <a:r>
                        <a:rPr b="1" lang="en-US" sz="1500"/>
                        <a:t>to run for re-election. </a:t>
                      </a:r>
                      <a:endParaRPr i="1" sz="15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FFFF"/>
                    </a:solidFill>
                  </a:tcPr>
                </a:tc>
              </a:tr>
            </a:tbl>
          </a:graphicData>
        </a:graphic>
      </p:graphicFrame>
      <p:sp>
        <p:nvSpPr>
          <p:cNvPr id="144" name="Google Shape;144;p8"/>
          <p:cNvSpPr txBox="1"/>
          <p:nvPr>
            <p:ph type="title"/>
          </p:nvPr>
        </p:nvSpPr>
        <p:spPr>
          <a:xfrm>
            <a:off x="1001973" y="-1520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Board - Directors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2020-09-17T19:57:42Z</dcterms:created>
  <dc:creator>Stephanie Booth</dc:creator>
</cp:coreProperties>
</file>